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82" r:id="rId6"/>
    <p:sldId id="256" r:id="rId7"/>
    <p:sldId id="259" r:id="rId8"/>
    <p:sldId id="260" r:id="rId9"/>
    <p:sldId id="261" r:id="rId10"/>
    <p:sldId id="262" r:id="rId11"/>
    <p:sldId id="257"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83" r:id="rId27"/>
    <p:sldId id="284" r:id="rId28"/>
    <p:sldId id="277" r:id="rId29"/>
    <p:sldId id="278" r:id="rId30"/>
    <p:sldId id="279" r:id="rId31"/>
    <p:sldId id="280" r:id="rId32"/>
    <p:sldId id="285" r:id="rId33"/>
    <p:sldId id="286" r:id="rId34"/>
    <p:sldId id="287" r:id="rId35"/>
    <p:sldId id="288" r:id="rId36"/>
    <p:sldId id="289" r:id="rId37"/>
    <p:sldId id="290" r:id="rId38"/>
    <p:sldId id="291" r:id="rId39"/>
    <p:sldId id="292" r:id="rId40"/>
    <p:sldId id="293" r:id="rId41"/>
    <p:sldId id="294" r:id="rId42"/>
    <p:sldId id="295" r:id="rId43"/>
    <p:sldId id="297" r:id="rId44"/>
    <p:sldId id="29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F79FDCB-E284-416E-BB7E-D1AABD45E888}" type="datetimeFigureOut">
              <a:rPr lang="en-AU" smtClean="0"/>
              <a:t>22/08/2019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20F846-2C9F-4BA0-80DE-8047B6801B34}" type="slidenum">
              <a:rPr lang="en-AU" smtClean="0"/>
              <a:t>‹#›</a:t>
            </a:fld>
            <a:endParaRPr lang="en-AU"/>
          </a:p>
        </p:txBody>
      </p:sp>
    </p:spTree>
    <p:extLst>
      <p:ext uri="{BB962C8B-B14F-4D97-AF65-F5344CB8AC3E}">
        <p14:creationId xmlns:p14="http://schemas.microsoft.com/office/powerpoint/2010/main" val="283820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F79FDCB-E284-416E-BB7E-D1AABD45E888}" type="datetimeFigureOut">
              <a:rPr lang="en-AU" smtClean="0"/>
              <a:t>22/08/2019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20F846-2C9F-4BA0-80DE-8047B6801B34}" type="slidenum">
              <a:rPr lang="en-AU" smtClean="0"/>
              <a:t>‹#›</a:t>
            </a:fld>
            <a:endParaRPr lang="en-AU"/>
          </a:p>
        </p:txBody>
      </p:sp>
    </p:spTree>
    <p:extLst>
      <p:ext uri="{BB962C8B-B14F-4D97-AF65-F5344CB8AC3E}">
        <p14:creationId xmlns:p14="http://schemas.microsoft.com/office/powerpoint/2010/main" val="226764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F79FDCB-E284-416E-BB7E-D1AABD45E888}" type="datetimeFigureOut">
              <a:rPr lang="en-AU" smtClean="0"/>
              <a:t>22/08/2019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20F846-2C9F-4BA0-80DE-8047B6801B34}" type="slidenum">
              <a:rPr lang="en-AU" smtClean="0"/>
              <a:t>‹#›</a:t>
            </a:fld>
            <a:endParaRPr lang="en-AU"/>
          </a:p>
        </p:txBody>
      </p:sp>
    </p:spTree>
    <p:extLst>
      <p:ext uri="{BB962C8B-B14F-4D97-AF65-F5344CB8AC3E}">
        <p14:creationId xmlns:p14="http://schemas.microsoft.com/office/powerpoint/2010/main" val="1225493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803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263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3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621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8/22/2019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844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8/22/2019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448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8/22/2019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61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9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F79FDCB-E284-416E-BB7E-D1AABD45E888}" type="datetimeFigureOut">
              <a:rPr lang="en-AU" smtClean="0"/>
              <a:t>22/08/2019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20F846-2C9F-4BA0-80DE-8047B6801B34}" type="slidenum">
              <a:rPr lang="en-AU" smtClean="0"/>
              <a:t>‹#›</a:t>
            </a:fld>
            <a:endParaRPr lang="en-AU"/>
          </a:p>
        </p:txBody>
      </p:sp>
    </p:spTree>
    <p:extLst>
      <p:ext uri="{BB962C8B-B14F-4D97-AF65-F5344CB8AC3E}">
        <p14:creationId xmlns:p14="http://schemas.microsoft.com/office/powerpoint/2010/main" val="3987432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929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341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645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22/08/2019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974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22/08/2019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1031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22/08/2019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1907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22/08/2019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33055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A56DC849-004C-4366-A796-62A0835904CD}" type="datetimeFigureOut">
              <a:rPr lang="ms-MY" smtClean="0">
                <a:solidFill>
                  <a:prstClr val="black">
                    <a:tint val="75000"/>
                  </a:prstClr>
                </a:solidFill>
              </a:rPr>
              <a:pPr/>
              <a:t>22/08/2019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76152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A56DC849-004C-4366-A796-62A0835904CD}" type="datetimeFigureOut">
              <a:rPr lang="ms-MY" smtClean="0">
                <a:solidFill>
                  <a:prstClr val="black">
                    <a:tint val="75000"/>
                  </a:prstClr>
                </a:solidFill>
              </a:rPr>
              <a:pPr/>
              <a:t>22/08/2019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39819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DC849-004C-4366-A796-62A0835904CD}" type="datetimeFigureOut">
              <a:rPr lang="ms-MY" smtClean="0">
                <a:solidFill>
                  <a:prstClr val="black">
                    <a:tint val="75000"/>
                  </a:prstClr>
                </a:solidFill>
              </a:rPr>
              <a:pPr/>
              <a:t>22/08/2019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4555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9FDCB-E284-416E-BB7E-D1AABD45E888}" type="datetimeFigureOut">
              <a:rPr lang="en-AU" smtClean="0"/>
              <a:t>22/08/2019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20F846-2C9F-4BA0-80DE-8047B6801B34}" type="slidenum">
              <a:rPr lang="en-AU" smtClean="0"/>
              <a:t>‹#›</a:t>
            </a:fld>
            <a:endParaRPr lang="en-AU"/>
          </a:p>
        </p:txBody>
      </p:sp>
    </p:spTree>
    <p:extLst>
      <p:ext uri="{BB962C8B-B14F-4D97-AF65-F5344CB8AC3E}">
        <p14:creationId xmlns:p14="http://schemas.microsoft.com/office/powerpoint/2010/main" val="568635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22/08/2019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17515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22/08/2019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38243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22/08/2019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31238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22/08/2019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40353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634E253-4CB5-46BB-A772-BFD1C66B4DA1}" type="datetimeFigureOut">
              <a:rPr lang="en-AU"/>
              <a:pPr>
                <a:defRPr/>
              </a:pPr>
              <a:t>22/08/2019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A4CCEA5-25BF-4655-896A-C5B6434E6292}" type="slidenum">
              <a:rPr lang="en-AU"/>
              <a:pPr>
                <a:defRPr/>
              </a:pPr>
              <a:t>‹#›</a:t>
            </a:fld>
            <a:endParaRPr lang="en-AU"/>
          </a:p>
        </p:txBody>
      </p:sp>
    </p:spTree>
    <p:extLst>
      <p:ext uri="{BB962C8B-B14F-4D97-AF65-F5344CB8AC3E}">
        <p14:creationId xmlns:p14="http://schemas.microsoft.com/office/powerpoint/2010/main" val="1364056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E3E3C1D-93EF-4AF3-86D6-B553BB02257C}" type="datetimeFigureOut">
              <a:rPr lang="en-AU"/>
              <a:pPr>
                <a:defRPr/>
              </a:pPr>
              <a:t>22/08/2019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FB128-C0CF-40E6-A657-7B6749A04E8D}" type="slidenum">
              <a:rPr lang="en-AU"/>
              <a:pPr>
                <a:defRPr/>
              </a:pPr>
              <a:t>‹#›</a:t>
            </a:fld>
            <a:endParaRPr lang="en-AU"/>
          </a:p>
        </p:txBody>
      </p:sp>
    </p:spTree>
    <p:extLst>
      <p:ext uri="{BB962C8B-B14F-4D97-AF65-F5344CB8AC3E}">
        <p14:creationId xmlns:p14="http://schemas.microsoft.com/office/powerpoint/2010/main" val="2562777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42FCC47-E82F-4337-A14A-888D552DAFFA}" type="datetimeFigureOut">
              <a:rPr lang="en-AU"/>
              <a:pPr>
                <a:defRPr/>
              </a:pPr>
              <a:t>22/08/2019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039126-2932-4EAD-99C5-37F8345E914D}" type="slidenum">
              <a:rPr lang="en-AU"/>
              <a:pPr>
                <a:defRPr/>
              </a:pPr>
              <a:t>‹#›</a:t>
            </a:fld>
            <a:endParaRPr lang="en-AU"/>
          </a:p>
        </p:txBody>
      </p:sp>
    </p:spTree>
    <p:extLst>
      <p:ext uri="{BB962C8B-B14F-4D97-AF65-F5344CB8AC3E}">
        <p14:creationId xmlns:p14="http://schemas.microsoft.com/office/powerpoint/2010/main" val="3614216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109924-8365-4BDD-9CC7-8D8CC48B4F67}" type="datetimeFigureOut">
              <a:rPr lang="en-AU"/>
              <a:pPr>
                <a:defRPr/>
              </a:pPr>
              <a:t>22/08/2019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C6DD17C-AFBD-4424-8393-00D927B931C1}" type="slidenum">
              <a:rPr lang="en-AU"/>
              <a:pPr>
                <a:defRPr/>
              </a:pPr>
              <a:t>‹#›</a:t>
            </a:fld>
            <a:endParaRPr lang="en-AU"/>
          </a:p>
        </p:txBody>
      </p:sp>
    </p:spTree>
    <p:extLst>
      <p:ext uri="{BB962C8B-B14F-4D97-AF65-F5344CB8AC3E}">
        <p14:creationId xmlns:p14="http://schemas.microsoft.com/office/powerpoint/2010/main" val="4282376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494E52F-D2C2-4EED-BA68-4A8A559F3419}" type="datetimeFigureOut">
              <a:rPr lang="en-AU"/>
              <a:pPr>
                <a:defRPr/>
              </a:pPr>
              <a:t>22/08/2019</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1C735BE-2474-44FD-BEE0-8BD0C3766884}" type="slidenum">
              <a:rPr lang="en-AU"/>
              <a:pPr>
                <a:defRPr/>
              </a:pPr>
              <a:t>‹#›</a:t>
            </a:fld>
            <a:endParaRPr lang="en-AU"/>
          </a:p>
        </p:txBody>
      </p:sp>
    </p:spTree>
    <p:extLst>
      <p:ext uri="{BB962C8B-B14F-4D97-AF65-F5344CB8AC3E}">
        <p14:creationId xmlns:p14="http://schemas.microsoft.com/office/powerpoint/2010/main" val="1795302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474247-8541-48EA-8088-854E73A0ADBD}" type="datetimeFigureOut">
              <a:rPr lang="en-AU"/>
              <a:pPr>
                <a:defRPr/>
              </a:pPr>
              <a:t>22/08/2019</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4AE60D7-53DC-4170-8E6B-BCF77EF1A1F5}" type="slidenum">
              <a:rPr lang="en-AU"/>
              <a:pPr>
                <a:defRPr/>
              </a:pPr>
              <a:t>‹#›</a:t>
            </a:fld>
            <a:endParaRPr lang="en-AU"/>
          </a:p>
        </p:txBody>
      </p:sp>
    </p:spTree>
    <p:extLst>
      <p:ext uri="{BB962C8B-B14F-4D97-AF65-F5344CB8AC3E}">
        <p14:creationId xmlns:p14="http://schemas.microsoft.com/office/powerpoint/2010/main" val="423652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F79FDCB-E284-416E-BB7E-D1AABD45E888}" type="datetimeFigureOut">
              <a:rPr lang="en-AU" smtClean="0"/>
              <a:t>22/08/2019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C20F846-2C9F-4BA0-80DE-8047B6801B34}" type="slidenum">
              <a:rPr lang="en-AU" smtClean="0"/>
              <a:t>‹#›</a:t>
            </a:fld>
            <a:endParaRPr lang="en-AU"/>
          </a:p>
        </p:txBody>
      </p:sp>
    </p:spTree>
    <p:extLst>
      <p:ext uri="{BB962C8B-B14F-4D97-AF65-F5344CB8AC3E}">
        <p14:creationId xmlns:p14="http://schemas.microsoft.com/office/powerpoint/2010/main" val="875656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9A64CE5-D00F-42F6-B35F-079CB3920FEB}" type="datetimeFigureOut">
              <a:rPr lang="en-AU"/>
              <a:pPr>
                <a:defRPr/>
              </a:pPr>
              <a:t>22/08/2019</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7D7BD7-26A7-42F5-858A-8C379118390A}" type="slidenum">
              <a:rPr lang="en-AU"/>
              <a:pPr>
                <a:defRPr/>
              </a:pPr>
              <a:t>‹#›</a:t>
            </a:fld>
            <a:endParaRPr lang="en-AU"/>
          </a:p>
        </p:txBody>
      </p:sp>
    </p:spTree>
    <p:extLst>
      <p:ext uri="{BB962C8B-B14F-4D97-AF65-F5344CB8AC3E}">
        <p14:creationId xmlns:p14="http://schemas.microsoft.com/office/powerpoint/2010/main" val="3476722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2EB1266-7593-494C-BDC1-634F3D0DC45D}" type="datetimeFigureOut">
              <a:rPr lang="en-AU"/>
              <a:pPr>
                <a:defRPr/>
              </a:pPr>
              <a:t>22/08/2019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0891401-10A9-4546-9327-ADB95338A99B}" type="slidenum">
              <a:rPr lang="en-AU"/>
              <a:pPr>
                <a:defRPr/>
              </a:pPr>
              <a:t>‹#›</a:t>
            </a:fld>
            <a:endParaRPr lang="en-AU"/>
          </a:p>
        </p:txBody>
      </p:sp>
    </p:spTree>
    <p:extLst>
      <p:ext uri="{BB962C8B-B14F-4D97-AF65-F5344CB8AC3E}">
        <p14:creationId xmlns:p14="http://schemas.microsoft.com/office/powerpoint/2010/main" val="3617303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CF29AE9-8638-4F2D-9EC1-BD9C25EA3FF3}" type="datetimeFigureOut">
              <a:rPr lang="en-AU"/>
              <a:pPr>
                <a:defRPr/>
              </a:pPr>
              <a:t>22/08/2019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213BC8F-3F92-4F96-87C5-2F72ADF46B6C}" type="slidenum">
              <a:rPr lang="en-AU"/>
              <a:pPr>
                <a:defRPr/>
              </a:pPr>
              <a:t>‹#›</a:t>
            </a:fld>
            <a:endParaRPr lang="en-AU"/>
          </a:p>
        </p:txBody>
      </p:sp>
    </p:spTree>
    <p:extLst>
      <p:ext uri="{BB962C8B-B14F-4D97-AF65-F5344CB8AC3E}">
        <p14:creationId xmlns:p14="http://schemas.microsoft.com/office/powerpoint/2010/main" val="485950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568D120-A1FE-4570-86DB-3670EB670E0D}" type="datetimeFigureOut">
              <a:rPr lang="en-AU"/>
              <a:pPr>
                <a:defRPr/>
              </a:pPr>
              <a:t>22/08/2019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F18B17A-EFFA-4B70-8E52-E847FE2A35BF}" type="slidenum">
              <a:rPr lang="en-AU"/>
              <a:pPr>
                <a:defRPr/>
              </a:pPr>
              <a:t>‹#›</a:t>
            </a:fld>
            <a:endParaRPr lang="en-AU"/>
          </a:p>
        </p:txBody>
      </p:sp>
    </p:spTree>
    <p:extLst>
      <p:ext uri="{BB962C8B-B14F-4D97-AF65-F5344CB8AC3E}">
        <p14:creationId xmlns:p14="http://schemas.microsoft.com/office/powerpoint/2010/main" val="3726552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948622E-9975-4ADF-BF9D-8285F3E045F4}" type="datetimeFigureOut">
              <a:rPr lang="en-AU"/>
              <a:pPr>
                <a:defRPr/>
              </a:pPr>
              <a:t>22/08/2019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BBF47B-FB2A-409A-A8E2-1DBB7CA09886}" type="slidenum">
              <a:rPr lang="en-AU"/>
              <a:pPr>
                <a:defRPr/>
              </a:pPr>
              <a:t>‹#›</a:t>
            </a:fld>
            <a:endParaRPr lang="en-AU"/>
          </a:p>
        </p:txBody>
      </p:sp>
    </p:spTree>
    <p:extLst>
      <p:ext uri="{BB962C8B-B14F-4D97-AF65-F5344CB8AC3E}">
        <p14:creationId xmlns:p14="http://schemas.microsoft.com/office/powerpoint/2010/main" val="505734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8/22/2019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577904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8/22/2019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3699762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8/22/2019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523980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8/22/2019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7622843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8/22/2019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165143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F79FDCB-E284-416E-BB7E-D1AABD45E888}" type="datetimeFigureOut">
              <a:rPr lang="en-AU" smtClean="0"/>
              <a:t>22/08/2019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C20F846-2C9F-4BA0-80DE-8047B6801B34}" type="slidenum">
              <a:rPr lang="en-AU" smtClean="0"/>
              <a:t>‹#›</a:t>
            </a:fld>
            <a:endParaRPr lang="en-AU"/>
          </a:p>
        </p:txBody>
      </p:sp>
    </p:spTree>
    <p:extLst>
      <p:ext uri="{BB962C8B-B14F-4D97-AF65-F5344CB8AC3E}">
        <p14:creationId xmlns:p14="http://schemas.microsoft.com/office/powerpoint/2010/main" val="26518108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8/22/2019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4513622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8/22/2019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6689861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8/22/2019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11269019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8/22/2019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35812424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8/22/2019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2672172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8/22/2019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373069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F79FDCB-E284-416E-BB7E-D1AABD45E888}" type="datetimeFigureOut">
              <a:rPr lang="en-AU" smtClean="0"/>
              <a:t>22/08/2019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C20F846-2C9F-4BA0-80DE-8047B6801B34}" type="slidenum">
              <a:rPr lang="en-AU" smtClean="0"/>
              <a:t>‹#›</a:t>
            </a:fld>
            <a:endParaRPr lang="en-AU"/>
          </a:p>
        </p:txBody>
      </p:sp>
    </p:spTree>
    <p:extLst>
      <p:ext uri="{BB962C8B-B14F-4D97-AF65-F5344CB8AC3E}">
        <p14:creationId xmlns:p14="http://schemas.microsoft.com/office/powerpoint/2010/main" val="379890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9FDCB-E284-416E-BB7E-D1AABD45E888}" type="datetimeFigureOut">
              <a:rPr lang="en-AU" smtClean="0"/>
              <a:t>22/08/2019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C20F846-2C9F-4BA0-80DE-8047B6801B34}" type="slidenum">
              <a:rPr lang="en-AU" smtClean="0"/>
              <a:t>‹#›</a:t>
            </a:fld>
            <a:endParaRPr lang="en-AU"/>
          </a:p>
        </p:txBody>
      </p:sp>
    </p:spTree>
    <p:extLst>
      <p:ext uri="{BB962C8B-B14F-4D97-AF65-F5344CB8AC3E}">
        <p14:creationId xmlns:p14="http://schemas.microsoft.com/office/powerpoint/2010/main" val="389453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9FDCB-E284-416E-BB7E-D1AABD45E888}" type="datetimeFigureOut">
              <a:rPr lang="en-AU" smtClean="0"/>
              <a:t>22/08/2019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C20F846-2C9F-4BA0-80DE-8047B6801B34}" type="slidenum">
              <a:rPr lang="en-AU" smtClean="0"/>
              <a:t>‹#›</a:t>
            </a:fld>
            <a:endParaRPr lang="en-AU"/>
          </a:p>
        </p:txBody>
      </p:sp>
    </p:spTree>
    <p:extLst>
      <p:ext uri="{BB962C8B-B14F-4D97-AF65-F5344CB8AC3E}">
        <p14:creationId xmlns:p14="http://schemas.microsoft.com/office/powerpoint/2010/main" val="418222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9FDCB-E284-416E-BB7E-D1AABD45E888}" type="datetimeFigureOut">
              <a:rPr lang="en-AU" smtClean="0"/>
              <a:t>22/08/2019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C20F846-2C9F-4BA0-80DE-8047B6801B34}" type="slidenum">
              <a:rPr lang="en-AU" smtClean="0"/>
              <a:t>‹#›</a:t>
            </a:fld>
            <a:endParaRPr lang="en-AU"/>
          </a:p>
        </p:txBody>
      </p:sp>
    </p:spTree>
    <p:extLst>
      <p:ext uri="{BB962C8B-B14F-4D97-AF65-F5344CB8AC3E}">
        <p14:creationId xmlns:p14="http://schemas.microsoft.com/office/powerpoint/2010/main" val="229007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9FDCB-E284-416E-BB7E-D1AABD45E888}" type="datetimeFigureOut">
              <a:rPr lang="en-AU" smtClean="0"/>
              <a:t>22/08/2019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0F846-2C9F-4BA0-80DE-8047B6801B34}" type="slidenum">
              <a:rPr lang="en-AU" smtClean="0"/>
              <a:t>‹#›</a:t>
            </a:fld>
            <a:endParaRPr lang="en-AU"/>
          </a:p>
        </p:txBody>
      </p:sp>
    </p:spTree>
    <p:extLst>
      <p:ext uri="{BB962C8B-B14F-4D97-AF65-F5344CB8AC3E}">
        <p14:creationId xmlns:p14="http://schemas.microsoft.com/office/powerpoint/2010/main" val="2910365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077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DC849-004C-4366-A796-62A0835904CD}" type="datetimeFigureOut">
              <a:rPr lang="ms-MY" smtClean="0">
                <a:solidFill>
                  <a:prstClr val="black">
                    <a:tint val="75000"/>
                  </a:prstClr>
                </a:solidFill>
              </a:rPr>
              <a:pPr/>
              <a:t>22/08/2019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590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B993AE2-C212-4D95-9716-D52CDE34FDEA}" type="datetimeFigureOut">
              <a:rPr lang="en-AU"/>
              <a:pPr>
                <a:defRPr/>
              </a:pPr>
              <a:t>22/08/2019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768B09-C9C5-471E-AFD2-13C8AB53B994}" type="slidenum">
              <a:rPr lang="en-AU"/>
              <a:pPr>
                <a:defRPr/>
              </a:pPr>
              <a:t>‹#›</a:t>
            </a:fld>
            <a:endParaRPr lang="en-AU"/>
          </a:p>
        </p:txBody>
      </p:sp>
    </p:spTree>
    <p:extLst>
      <p:ext uri="{BB962C8B-B14F-4D97-AF65-F5344CB8AC3E}">
        <p14:creationId xmlns:p14="http://schemas.microsoft.com/office/powerpoint/2010/main" val="11386890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8/22/2019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10531699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1026" name="Picture 2" descr="C:\Users\USER\Desktop\dana masj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715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6064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Syariat Islam Menyusuri Zaman</a:t>
            </a:r>
            <a:endParaRPr lang="ms-MY" sz="3200" dirty="0"/>
          </a:p>
        </p:txBody>
      </p:sp>
      <p:sp>
        <p:nvSpPr>
          <p:cNvPr id="4" name="Rounded Rectangle 3"/>
          <p:cNvSpPr/>
          <p:nvPr/>
        </p:nvSpPr>
        <p:spPr>
          <a:xfrm>
            <a:off x="789820" y="2348880"/>
            <a:ext cx="7848872" cy="936104"/>
          </a:xfrm>
          <a:prstGeom prst="roundRect">
            <a:avLst/>
          </a:prstGeom>
          <a:blipFill>
            <a:blip r:embed="rId3"/>
            <a:tile tx="0" ty="0" sx="100000" sy="100000" flip="none" algn="tl"/>
          </a:blipFill>
        </p:spPr>
        <p:style>
          <a:lnRef idx="3">
            <a:schemeClr val="lt1"/>
          </a:lnRef>
          <a:fillRef idx="1">
            <a:schemeClr val="accent4"/>
          </a:fillRef>
          <a:effectRef idx="1">
            <a:schemeClr val="accent4"/>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effectLst>
                <a:latin typeface="Arial Black" pitchFamily="34" charset="0"/>
              </a:rPr>
              <a:t>Laksanakan syariat bersesuaian dengan kehendak zaman dan persekitaran </a:t>
            </a:r>
            <a:endParaRPr lang="ms-MY" sz="2400" dirty="0">
              <a:ln>
                <a:solidFill>
                  <a:schemeClr val="tx1"/>
                </a:solidFill>
              </a:ln>
              <a:effectLst>
                <a:glow rad="101600">
                  <a:schemeClr val="tx1">
                    <a:alpha val="60000"/>
                  </a:schemeClr>
                </a:glow>
              </a:effectLst>
              <a:latin typeface="Arial Black" pitchFamily="34" charset="0"/>
            </a:endParaRPr>
          </a:p>
        </p:txBody>
      </p:sp>
      <p:sp>
        <p:nvSpPr>
          <p:cNvPr id="5" name="Rectangle 4"/>
          <p:cNvSpPr/>
          <p:nvPr/>
        </p:nvSpPr>
        <p:spPr>
          <a:xfrm>
            <a:off x="789820" y="3685092"/>
            <a:ext cx="7907324" cy="1472100"/>
          </a:xfrm>
          <a:prstGeom prst="rect">
            <a:avLst/>
          </a:prstGeom>
          <a:blipFill>
            <a:blip r:embed="rId4">
              <a:duotone>
                <a:schemeClr val="accent6">
                  <a:shade val="45000"/>
                  <a:satMod val="135000"/>
                </a:schemeClr>
                <a:prstClr val="white"/>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Syariat yang datang bersama Nabi </a:t>
            </a:r>
            <a:r>
              <a:rPr lang="ms-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Muhammad</a:t>
            </a: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SAW adalah lebih sempurna dan menyeluruh</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6856" y="4803702"/>
            <a:ext cx="8517632" cy="1569660"/>
          </a:xfrm>
          <a:prstGeom prst="rect">
            <a:avLst/>
          </a:prstGeom>
          <a:solidFill>
            <a:schemeClr val="accent3">
              <a:lumMod val="75000"/>
              <a:alpha val="42000"/>
            </a:schemeClr>
          </a:solidFill>
          <a:ln>
            <a:solidFill>
              <a:schemeClr val="tx1"/>
            </a:solidFill>
          </a:ln>
        </p:spPr>
        <p:txBody>
          <a:bodyPr wrap="square" rtlCol="0">
            <a:spAutoFit/>
          </a:bodyPr>
          <a:lstStyle/>
          <a:p>
            <a:pPr algn="ctr"/>
            <a:r>
              <a:rPr lang="de-D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 hari ini, Aku telah sempurnakan bagi kamu agama kamu dan Aku telah cukupkan nikmatKu kepada kamu dan Aku telah redakan Islam itu menjadi agama untuk kamu”. </a:t>
            </a:r>
            <a:endParaRPr lang="de-D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Title 1"/>
          <p:cNvSpPr txBox="1">
            <a:spLocks/>
          </p:cNvSpPr>
          <p:nvPr/>
        </p:nvSpPr>
        <p:spPr>
          <a:xfrm>
            <a:off x="446856" y="4462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t>
            </a:r>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Taala dalam </a:t>
            </a:r>
            <a:endPar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Maaidah, ayat 3</a:t>
            </a:r>
            <a:endParaRPr lang="ms-MY" sz="2800" dirty="0"/>
          </a:p>
        </p:txBody>
      </p:sp>
      <p:sp>
        <p:nvSpPr>
          <p:cNvPr id="5" name="Rectangle 4"/>
          <p:cNvSpPr/>
          <p:nvPr/>
        </p:nvSpPr>
        <p:spPr>
          <a:xfrm>
            <a:off x="10344" y="1929606"/>
            <a:ext cx="9144000" cy="1569660"/>
          </a:xfrm>
          <a:prstGeom prst="rect">
            <a:avLst/>
          </a:prstGeom>
          <a:solidFill>
            <a:schemeClr val="bg1">
              <a:alpha val="68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الْيَوْمَ أَكْمَلْتُ لَكُمْ دِينَكُمْ وَأَتْمَمْتُ عَلَيْكُمْ نِعْمَتِي وَرَضِيتُ لَكُمُ الْإِسْلَامَ دِينًا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58007"/>
            <a:ext cx="8229600" cy="8947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Nilai Akhlak Menjadi Gambaran Kepada Keindahan Islam</a:t>
            </a:r>
            <a:endParaRPr lang="ms-MY" sz="3000" dirty="0"/>
          </a:p>
        </p:txBody>
      </p:sp>
      <p:sp>
        <p:nvSpPr>
          <p:cNvPr id="4" name="Rounded Rectangle 3"/>
          <p:cNvSpPr/>
          <p:nvPr/>
        </p:nvSpPr>
        <p:spPr>
          <a:xfrm>
            <a:off x="1043608" y="2204864"/>
            <a:ext cx="7848872" cy="1152128"/>
          </a:xfrm>
          <a:prstGeom prst="roundRect">
            <a:avLst/>
          </a:prstGeom>
          <a:blipFill>
            <a:blip r:embed="rId3"/>
            <a:tile tx="0" ty="0" sx="100000" sy="100000" flip="none" algn="tl"/>
          </a:blipFill>
        </p:spPr>
        <p:style>
          <a:lnRef idx="3">
            <a:schemeClr val="lt1"/>
          </a:lnRef>
          <a:fillRef idx="1">
            <a:schemeClr val="accent4"/>
          </a:fillRef>
          <a:effectRef idx="1">
            <a:schemeClr val="accent4"/>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Banyak hadis membicarakan tentang kepentingan Akhlak</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043608" y="4005064"/>
            <a:ext cx="7848872" cy="1008112"/>
          </a:xfrm>
          <a:prstGeom prst="rect">
            <a:avLst/>
          </a:prstGeom>
          <a:blipFill>
            <a:blip r:embed="rId4">
              <a:duotone>
                <a:schemeClr val="accent6">
                  <a:shade val="45000"/>
                  <a:satMod val="135000"/>
                </a:schemeClr>
                <a:prstClr val="white"/>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Gambaran akhlak Rasulullah </a:t>
            </a:r>
          </a:p>
          <a:p>
            <a:pPr algn="ct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sebagai akhlak </a:t>
            </a:r>
            <a:r>
              <a:rPr lang="ms-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Qurani</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Callout 5"/>
          <p:cNvSpPr/>
          <p:nvPr/>
        </p:nvSpPr>
        <p:spPr>
          <a:xfrm>
            <a:off x="611560" y="2276872"/>
            <a:ext cx="576064" cy="432048"/>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ms-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Callout 6"/>
          <p:cNvSpPr/>
          <p:nvPr/>
        </p:nvSpPr>
        <p:spPr>
          <a:xfrm>
            <a:off x="611560" y="4077072"/>
            <a:ext cx="576064" cy="432048"/>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ms-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60648"/>
            <a:ext cx="8229600"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ms-MY" sz="2800" dirty="0"/>
          </a:p>
        </p:txBody>
      </p:sp>
      <p:sp>
        <p:nvSpPr>
          <p:cNvPr id="4" name="Rectangle 1"/>
          <p:cNvSpPr>
            <a:spLocks noChangeArrowheads="1"/>
          </p:cNvSpPr>
          <p:nvPr/>
        </p:nvSpPr>
        <p:spPr bwMode="auto">
          <a:xfrm>
            <a:off x="28797" y="4380200"/>
            <a:ext cx="9144000" cy="1785104"/>
          </a:xfrm>
          <a:prstGeom prst="rect">
            <a:avLst/>
          </a:prstGeom>
          <a:solidFill>
            <a:schemeClr val="accent3">
              <a:lumMod val="75000"/>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“Jangan kamu saling membenci, dan jangan kamu saling berhasad dengki, dan jangan kamu tidak bertegur sapa . Jadilah kamu hamba Allah yang bersaudara. Tidak dibenarkan seseorang </a:t>
            </a:r>
            <a:r>
              <a:rPr lang="ms-MY" sz="22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muslim</a:t>
            </a: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meninggalkan (memulau)  saudaranya lebih daripada 3 malam”.</a:t>
            </a:r>
            <a:endParaRPr kumimoji="0" lang="ms-MY" sz="22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628800"/>
            <a:ext cx="9144001" cy="2308324"/>
          </a:xfrm>
          <a:prstGeom prst="rect">
            <a:avLst/>
          </a:prstGeom>
          <a:solidFill>
            <a:schemeClr val="bg1">
              <a:alpha val="69000"/>
            </a:schemeClr>
          </a:solidFill>
        </p:spPr>
        <p:txBody>
          <a:bodyPr wrap="square">
            <a:spAutoFit/>
          </a:bodyPr>
          <a:lstStyle/>
          <a:p>
            <a:pPr algn="ctr" rtl="1"/>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تَبَاغَضُوا، وَلاَ تَحَاسَدُوا، وَلاَ تَدَابَرُوا،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YE"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وَكُونُوا </a:t>
            </a:r>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عِبَادَ اللهِ </a:t>
            </a:r>
            <a:r>
              <a:rPr lang="ar-YE"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إِخْوَانًا،</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YE"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يَحِلُّ لِمُسْلِمٍ أَنْ يَهْجُرَ أَخَاهُ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YE"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فَوْقَ </a:t>
            </a:r>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ثَلاَثِ لَيَالٍ.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Title 1"/>
          <p:cNvSpPr txBox="1">
            <a:spLocks/>
          </p:cNvSpPr>
          <p:nvPr/>
        </p:nvSpPr>
        <p:spPr>
          <a:xfrm>
            <a:off x="421196" y="116632"/>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16048" y="2505990"/>
            <a:ext cx="6302571" cy="1152128"/>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Memulakan</a:t>
            </a:r>
            <a:r>
              <a:rPr lang="en-US"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risalah</a:t>
            </a:r>
            <a:r>
              <a:rPr lang="en-US"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Tauhid</a:t>
            </a:r>
            <a:r>
              <a:rPr lang="en-US"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ms-MY"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 </a:t>
            </a:r>
            <a:r>
              <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keperibadian yang luhur dan akhlak yang murni.</a:t>
            </a:r>
            <a:endPar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516046" y="3946150"/>
            <a:ext cx="6302571" cy="1152128"/>
          </a:xfrm>
          <a:prstGeom prst="rect">
            <a:avLst/>
          </a:prstGeom>
          <a:gradFill flip="none" rotWithShape="1">
            <a:gsLst>
              <a:gs pos="0">
                <a:srgbClr val="CC00CC">
                  <a:tint val="66000"/>
                  <a:satMod val="160000"/>
                </a:srgbClr>
              </a:gs>
              <a:gs pos="50000">
                <a:srgbClr val="CC00CC">
                  <a:tint val="44500"/>
                  <a:satMod val="160000"/>
                </a:srgbClr>
              </a:gs>
              <a:gs pos="100000">
                <a:srgbClr val="CC00CC">
                  <a:tint val="23500"/>
                  <a:satMod val="160000"/>
                </a:srgbClr>
              </a:gs>
            </a:gsLst>
            <a:lin ang="27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fi-FI" sz="2200" dirty="0" smtClean="0">
                <a:ln>
                  <a:solidFill>
                    <a:schemeClr val="tx1"/>
                  </a:solidFill>
                </a:ln>
                <a:effectLst>
                  <a:glow rad="101600">
                    <a:schemeClr val="tx1">
                      <a:alpha val="60000"/>
                    </a:schemeClr>
                  </a:glow>
                </a:effectLst>
                <a:latin typeface="Arial Black" pitchFamily="34" charset="0"/>
              </a:rPr>
              <a:t>Memartabatkan </a:t>
            </a:r>
            <a:r>
              <a:rPr lang="fi-FI" sz="2200" dirty="0">
                <a:ln>
                  <a:solidFill>
                    <a:schemeClr val="tx1"/>
                  </a:solidFill>
                </a:ln>
                <a:effectLst>
                  <a:glow rad="101600">
                    <a:schemeClr val="tx1">
                      <a:alpha val="60000"/>
                    </a:schemeClr>
                  </a:glow>
                </a:effectLst>
                <a:latin typeface="Arial Black" pitchFamily="34" charset="0"/>
              </a:rPr>
              <a:t>Islam menerusi kekuasaan dan pemerintahan. </a:t>
            </a:r>
            <a:endParaRPr lang="ms-MY" sz="2200" dirty="0">
              <a:ln>
                <a:solidFill>
                  <a:schemeClr val="tx1"/>
                </a:solidFill>
              </a:ln>
              <a:effectLst>
                <a:glow rad="101600">
                  <a:schemeClr val="tx1">
                    <a:alpha val="60000"/>
                  </a:schemeClr>
                </a:glow>
              </a:effectLst>
              <a:latin typeface="Arial Black" pitchFamily="34" charset="0"/>
            </a:endParaRPr>
          </a:p>
        </p:txBody>
      </p:sp>
      <p:sp>
        <p:nvSpPr>
          <p:cNvPr id="5" name="Pentagon 4"/>
          <p:cNvSpPr/>
          <p:nvPr/>
        </p:nvSpPr>
        <p:spPr>
          <a:xfrm>
            <a:off x="1043608" y="2348880"/>
            <a:ext cx="648072" cy="576064"/>
          </a:xfrm>
          <a:prstGeom prst="homePlate">
            <a:avLst/>
          </a:prstGeom>
          <a:blipFill>
            <a:blip r:embed="rId3">
              <a:duotone>
                <a:prstClr val="black"/>
                <a:srgbClr val="008000">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050919" y="3894611"/>
            <a:ext cx="671748" cy="576064"/>
          </a:xfrm>
          <a:prstGeom prst="homePlate">
            <a:avLst/>
          </a:prstGeom>
          <a:blipFill>
            <a:blip r:embed="rId3">
              <a:duotone>
                <a:prstClr val="black"/>
                <a:srgbClr val="008000">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TextBox 6"/>
          <p:cNvSpPr txBox="1"/>
          <p:nvPr/>
        </p:nvSpPr>
        <p:spPr>
          <a:xfrm>
            <a:off x="683568" y="116632"/>
            <a:ext cx="8136901" cy="1015663"/>
          </a:xfrm>
          <a:prstGeom prst="rect">
            <a:avLst/>
          </a:prstGeom>
          <a:noFill/>
          <a:ln>
            <a:noFill/>
          </a:ln>
        </p:spPr>
        <p:txBody>
          <a:bodyPr wrap="square" rtlCol="0">
            <a:spAutoFit/>
          </a:bodyPr>
          <a:lstStyle/>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Kehadiran</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Sinar</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Ketauhidan</a:t>
            </a:r>
            <a:endParaRPr lang="ms-MY" sz="3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827584" y="1408708"/>
            <a:ext cx="7415496" cy="923330"/>
          </a:xfrm>
          <a:prstGeom prst="rect">
            <a:avLst/>
          </a:prstGeom>
          <a:solidFill>
            <a:schemeClr val="accent2">
              <a:lumMod val="40000"/>
              <a:lumOff val="60000"/>
              <a:alpha val="32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لَاإِلَهَ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مُحَمَّدًا رَسُوْلُ الله</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9" name="Rectangle 8"/>
          <p:cNvSpPr/>
          <p:nvPr/>
        </p:nvSpPr>
        <p:spPr>
          <a:xfrm>
            <a:off x="1531391" y="5321677"/>
            <a:ext cx="6302571" cy="11521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2200" dirty="0" smtClean="0">
                <a:ln>
                  <a:solidFill>
                    <a:schemeClr val="tx1"/>
                  </a:solidFill>
                </a:ln>
                <a:effectLst>
                  <a:glow rad="101600">
                    <a:schemeClr val="tx1">
                      <a:alpha val="60000"/>
                    </a:schemeClr>
                  </a:glow>
                </a:effectLst>
                <a:latin typeface="Arial Black" pitchFamily="34" charset="0"/>
              </a:rPr>
              <a:t>Ayat </a:t>
            </a:r>
            <a:r>
              <a:rPr lang="fi-FI" sz="2200" dirty="0">
                <a:ln>
                  <a:solidFill>
                    <a:schemeClr val="tx1"/>
                  </a:solidFill>
                </a:ln>
                <a:effectLst>
                  <a:glow rad="101600">
                    <a:schemeClr val="tx1">
                      <a:alpha val="60000"/>
                    </a:schemeClr>
                  </a:glow>
                </a:effectLst>
                <a:latin typeface="Arial Black" pitchFamily="34" charset="0"/>
              </a:rPr>
              <a:t>al-Quran </a:t>
            </a:r>
            <a:r>
              <a:rPr lang="fi-FI" sz="2200" dirty="0" smtClean="0">
                <a:ln>
                  <a:solidFill>
                    <a:schemeClr val="tx1"/>
                  </a:solidFill>
                </a:ln>
                <a:effectLst>
                  <a:glow rad="101600">
                    <a:schemeClr val="tx1">
                      <a:alpha val="60000"/>
                    </a:schemeClr>
                  </a:glow>
                </a:effectLst>
                <a:latin typeface="Arial Black" pitchFamily="34" charset="0"/>
              </a:rPr>
              <a:t>berkisar </a:t>
            </a:r>
            <a:r>
              <a:rPr lang="fi-FI" sz="2200" dirty="0">
                <a:ln>
                  <a:solidFill>
                    <a:schemeClr val="tx1"/>
                  </a:solidFill>
                </a:ln>
                <a:effectLst>
                  <a:glow rad="101600">
                    <a:schemeClr val="tx1">
                      <a:alpha val="60000"/>
                    </a:schemeClr>
                  </a:glow>
                </a:effectLst>
                <a:latin typeface="Arial Black" pitchFamily="34" charset="0"/>
              </a:rPr>
              <a:t>tentang ibadat, muamalat, perundangan, siasah dan hubungan antarabangsa. </a:t>
            </a:r>
            <a:endParaRPr lang="ms-MY" sz="2200" dirty="0">
              <a:ln>
                <a:solidFill>
                  <a:schemeClr val="tx1"/>
                </a:solidFill>
              </a:ln>
              <a:effectLst>
                <a:glow rad="101600">
                  <a:schemeClr val="tx1">
                    <a:alpha val="60000"/>
                  </a:schemeClr>
                </a:glow>
              </a:effectLst>
              <a:latin typeface="Arial Black" pitchFamily="34" charset="0"/>
            </a:endParaRPr>
          </a:p>
        </p:txBody>
      </p:sp>
      <p:sp>
        <p:nvSpPr>
          <p:cNvPr id="10" name="Pentagon 9"/>
          <p:cNvSpPr/>
          <p:nvPr/>
        </p:nvSpPr>
        <p:spPr>
          <a:xfrm>
            <a:off x="1044662" y="5321677"/>
            <a:ext cx="671748" cy="576064"/>
          </a:xfrm>
          <a:prstGeom prst="homePlate">
            <a:avLst/>
          </a:prstGeom>
          <a:blipFill>
            <a:blip r:embed="rId3">
              <a:duotone>
                <a:prstClr val="black"/>
                <a:srgbClr val="008000">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2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58007"/>
            <a:ext cx="8229600" cy="8947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 </a:t>
            </a:r>
            <a:r>
              <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penting yang </a:t>
            </a:r>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dilaksanakan </a:t>
            </a:r>
            <a:r>
              <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 Rasulullah </a:t>
            </a:r>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ms-MY" sz="3000" dirty="0"/>
          </a:p>
        </p:txBody>
      </p:sp>
      <p:sp>
        <p:nvSpPr>
          <p:cNvPr id="4" name="Right Arrow Callout 3"/>
          <p:cNvSpPr/>
          <p:nvPr/>
        </p:nvSpPr>
        <p:spPr>
          <a:xfrm>
            <a:off x="179512" y="1484784"/>
            <a:ext cx="576064" cy="432048"/>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Callout 4"/>
          <p:cNvSpPr/>
          <p:nvPr/>
        </p:nvSpPr>
        <p:spPr>
          <a:xfrm>
            <a:off x="179512" y="3861048"/>
            <a:ext cx="576064" cy="432048"/>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611560" y="1430778"/>
            <a:ext cx="3510136" cy="972108"/>
          </a:xfrm>
          <a:prstGeom prst="roundRect">
            <a:avLst/>
          </a:prstGeom>
          <a:blipFill>
            <a:blip r:embed="rId3"/>
            <a:tile tx="0" ty="0" sx="100000" sy="100000" flip="none" algn="tl"/>
          </a:blipFill>
        </p:spPr>
        <p:style>
          <a:lnRef idx="3">
            <a:schemeClr val="lt1"/>
          </a:lnRef>
          <a:fillRef idx="1">
            <a:schemeClr val="accent4"/>
          </a:fillRef>
          <a:effectRef idx="1">
            <a:schemeClr val="accent4"/>
          </a:effectRef>
          <a:fontRef idx="minor">
            <a:schemeClr val="lt1"/>
          </a:fontRef>
        </p:style>
        <p:txBody>
          <a:bodyPr rtlCol="0" anchor="ctr"/>
          <a:lstStyle/>
          <a:p>
            <a:pPr algn="ctr"/>
            <a:r>
              <a:rPr lang="ms-MY" sz="2200" dirty="0">
                <a:ln>
                  <a:solidFill>
                    <a:schemeClr val="tx1"/>
                  </a:solidFill>
                </a:ln>
                <a:effectLst>
                  <a:glow rad="101600">
                    <a:schemeClr val="tx1">
                      <a:alpha val="60000"/>
                    </a:schemeClr>
                  </a:glow>
                </a:effectLst>
                <a:latin typeface="Arial Black" pitchFamily="34" charset="0"/>
              </a:rPr>
              <a:t>Mengasaskan Masjid </a:t>
            </a:r>
            <a:r>
              <a:rPr lang="ms-MY" sz="2200" dirty="0" smtClean="0">
                <a:ln>
                  <a:solidFill>
                    <a:schemeClr val="tx1"/>
                  </a:solidFill>
                </a:ln>
                <a:effectLst>
                  <a:glow rad="101600">
                    <a:schemeClr val="tx1">
                      <a:alpha val="60000"/>
                    </a:schemeClr>
                  </a:glow>
                </a:effectLst>
                <a:latin typeface="Arial Black" pitchFamily="34" charset="0"/>
              </a:rPr>
              <a:t>Nabawi</a:t>
            </a:r>
            <a:endParaRPr lang="ms-MY" sz="2200" dirty="0">
              <a:ln>
                <a:solidFill>
                  <a:schemeClr val="tx1"/>
                </a:solidFill>
              </a:ln>
              <a:effectLst>
                <a:glow rad="101600">
                  <a:schemeClr val="tx1">
                    <a:alpha val="60000"/>
                  </a:schemeClr>
                </a:glow>
              </a:effectLst>
              <a:latin typeface="Arial Black" pitchFamily="34" charset="0"/>
            </a:endParaRPr>
          </a:p>
        </p:txBody>
      </p:sp>
      <p:sp>
        <p:nvSpPr>
          <p:cNvPr id="7" name="Rectangle 6"/>
          <p:cNvSpPr/>
          <p:nvPr/>
        </p:nvSpPr>
        <p:spPr>
          <a:xfrm>
            <a:off x="611560" y="3789040"/>
            <a:ext cx="4104456" cy="1080120"/>
          </a:xfrm>
          <a:prstGeom prst="rect">
            <a:avLst/>
          </a:prstGeom>
          <a:blipFill>
            <a:blip r:embed="rId4">
              <a:duotone>
                <a:schemeClr val="accent6">
                  <a:shade val="45000"/>
                  <a:satMod val="135000"/>
                </a:schemeClr>
                <a:prstClr val="white"/>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Tukar </a:t>
            </a:r>
            <a:r>
              <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nama </a:t>
            </a:r>
            <a:r>
              <a:rPr lang="ms-MY" sz="22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Yathrib</a:t>
            </a:r>
            <a:r>
              <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kepada nama </a:t>
            </a:r>
            <a:r>
              <a:rPr lang="ms-MY" sz="22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Madinah</a:t>
            </a:r>
            <a:r>
              <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2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al</a:t>
            </a:r>
            <a:r>
              <a:rPr lang="ms-MY"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ms-MY" sz="22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munawwarah</a:t>
            </a:r>
            <a:endPar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Flowchart: Alternate Process 7"/>
          <p:cNvSpPr/>
          <p:nvPr/>
        </p:nvSpPr>
        <p:spPr>
          <a:xfrm>
            <a:off x="971600" y="2232678"/>
            <a:ext cx="7848872" cy="105230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600" b="1" dirty="0" err="1" smtClean="0"/>
              <a:t>menjadi</a:t>
            </a:r>
            <a:r>
              <a:rPr lang="en-US" sz="2600" b="1" dirty="0" smtClean="0"/>
              <a:t> </a:t>
            </a:r>
            <a:r>
              <a:rPr lang="en-US" sz="2600" b="1" dirty="0" err="1"/>
              <a:t>pusat</a:t>
            </a:r>
            <a:r>
              <a:rPr lang="en-US" sz="2600" b="1" dirty="0"/>
              <a:t> </a:t>
            </a:r>
            <a:r>
              <a:rPr lang="en-US" sz="2600" b="1" dirty="0" err="1"/>
              <a:t>pentadbiran</a:t>
            </a:r>
            <a:r>
              <a:rPr lang="en-US" sz="2600" b="1" dirty="0"/>
              <a:t>, </a:t>
            </a:r>
            <a:r>
              <a:rPr lang="en-US" sz="2600" b="1" dirty="0" err="1"/>
              <a:t>pembudayaan</a:t>
            </a:r>
            <a:r>
              <a:rPr lang="en-US" sz="2600" b="1" dirty="0"/>
              <a:t> Islam </a:t>
            </a:r>
            <a:r>
              <a:rPr lang="en-US" sz="2600" b="1" dirty="0" err="1"/>
              <a:t>dan</a:t>
            </a:r>
            <a:r>
              <a:rPr lang="en-US" sz="2600" b="1" dirty="0"/>
              <a:t> </a:t>
            </a:r>
            <a:r>
              <a:rPr lang="en-US" sz="2600" b="1" dirty="0" err="1"/>
              <a:t>pusat</a:t>
            </a:r>
            <a:r>
              <a:rPr lang="en-US" sz="2600" b="1" dirty="0"/>
              <a:t> </a:t>
            </a:r>
            <a:r>
              <a:rPr lang="en-US" sz="2600" b="1" dirty="0" err="1"/>
              <a:t>rujukan</a:t>
            </a:r>
            <a:r>
              <a:rPr lang="en-US" sz="2600" b="1" dirty="0"/>
              <a:t> </a:t>
            </a:r>
            <a:r>
              <a:rPr lang="en-US" sz="2600" b="1" dirty="0" err="1"/>
              <a:t>utama</a:t>
            </a:r>
            <a:r>
              <a:rPr lang="en-US" sz="2600" b="1" dirty="0"/>
              <a:t> </a:t>
            </a:r>
            <a:r>
              <a:rPr lang="en-US" sz="2600" b="1" dirty="0" err="1"/>
              <a:t>seluruh</a:t>
            </a:r>
            <a:r>
              <a:rPr lang="en-US" sz="2600" b="1" dirty="0"/>
              <a:t> </a:t>
            </a:r>
            <a:r>
              <a:rPr lang="en-US" sz="2600" b="1" dirty="0" err="1"/>
              <a:t>masyarakat</a:t>
            </a:r>
            <a:r>
              <a:rPr lang="en-US" sz="2600" b="1" dirty="0"/>
              <a:t> </a:t>
            </a:r>
            <a:r>
              <a:rPr lang="en-US" sz="2600" b="1" dirty="0" err="1"/>
              <a:t>Madinah</a:t>
            </a:r>
            <a:r>
              <a:rPr lang="en-US" sz="2600" b="1" dirty="0" smtClean="0"/>
              <a:t>.</a:t>
            </a:r>
            <a:endParaRPr lang="en-US" sz="2600" b="1" dirty="0"/>
          </a:p>
        </p:txBody>
      </p:sp>
      <p:sp>
        <p:nvSpPr>
          <p:cNvPr id="9" name="Flowchart: Alternate Process 8"/>
          <p:cNvSpPr/>
          <p:nvPr/>
        </p:nvSpPr>
        <p:spPr>
          <a:xfrm>
            <a:off x="1043608" y="4824966"/>
            <a:ext cx="7848872" cy="105230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600" b="1" dirty="0"/>
              <a:t>sejajar imejnya sebagai pusat ketamadunan ulung bagi umat Islam.</a:t>
            </a:r>
            <a:endParaRPr lang="en-US" sz="2600" b="1" dirty="0"/>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58007"/>
            <a:ext cx="8229600" cy="8947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 </a:t>
            </a:r>
            <a:r>
              <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penting yang </a:t>
            </a:r>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dilaksanakan </a:t>
            </a:r>
            <a:r>
              <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 Rasulullah </a:t>
            </a:r>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ms-MY" sz="3000" dirty="0"/>
          </a:p>
        </p:txBody>
      </p:sp>
      <p:sp>
        <p:nvSpPr>
          <p:cNvPr id="4" name="Right Arrow Callout 3"/>
          <p:cNvSpPr/>
          <p:nvPr/>
        </p:nvSpPr>
        <p:spPr>
          <a:xfrm>
            <a:off x="179512" y="1268760"/>
            <a:ext cx="576064" cy="432048"/>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3</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Callout 4"/>
          <p:cNvSpPr/>
          <p:nvPr/>
        </p:nvSpPr>
        <p:spPr>
          <a:xfrm>
            <a:off x="179512" y="3212976"/>
            <a:ext cx="576064" cy="432048"/>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4</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611560" y="1214754"/>
            <a:ext cx="3510136" cy="972108"/>
          </a:xfrm>
          <a:prstGeom prst="roundRect">
            <a:avLst/>
          </a:prstGeom>
          <a:blipFill>
            <a:blip r:embed="rId3"/>
            <a:tile tx="0" ty="0" sx="100000" sy="100000" flip="none" algn="tl"/>
          </a:blipFill>
        </p:spPr>
        <p:style>
          <a:lnRef idx="3">
            <a:schemeClr val="lt1"/>
          </a:lnRef>
          <a:fillRef idx="1">
            <a:schemeClr val="accent4"/>
          </a:fillRef>
          <a:effectRef idx="1">
            <a:schemeClr val="accent4"/>
          </a:effectRef>
          <a:fontRef idx="minor">
            <a:schemeClr val="lt1"/>
          </a:fontRef>
        </p:style>
        <p:txBody>
          <a:bodyPr rtlCol="0" anchor="ctr"/>
          <a:lstStyle/>
          <a:p>
            <a:pPr algn="ctr"/>
            <a:r>
              <a:rPr lang="ms-MY" sz="2200" dirty="0">
                <a:ln>
                  <a:solidFill>
                    <a:schemeClr val="tx1"/>
                  </a:solidFill>
                </a:ln>
                <a:effectLst>
                  <a:glow rad="101600">
                    <a:schemeClr val="tx1">
                      <a:alpha val="60000"/>
                    </a:schemeClr>
                  </a:glow>
                </a:effectLst>
                <a:latin typeface="Arial Black" pitchFamily="34" charset="0"/>
              </a:rPr>
              <a:t>Memperkenalkan Piagam </a:t>
            </a:r>
            <a:r>
              <a:rPr lang="ms-MY" sz="2200" dirty="0" err="1">
                <a:ln>
                  <a:solidFill>
                    <a:schemeClr val="tx1"/>
                  </a:solidFill>
                </a:ln>
                <a:effectLst>
                  <a:glow rad="101600">
                    <a:schemeClr val="tx1">
                      <a:alpha val="60000"/>
                    </a:schemeClr>
                  </a:glow>
                </a:effectLst>
                <a:latin typeface="Arial Black" pitchFamily="34" charset="0"/>
              </a:rPr>
              <a:t>Madinah</a:t>
            </a:r>
            <a:r>
              <a:rPr lang="ms-MY" sz="2200" dirty="0">
                <a:ln>
                  <a:solidFill>
                    <a:schemeClr val="tx1"/>
                  </a:solidFill>
                </a:ln>
                <a:effectLst>
                  <a:glow rad="101600">
                    <a:schemeClr val="tx1">
                      <a:alpha val="60000"/>
                    </a:schemeClr>
                  </a:glow>
                </a:effectLst>
                <a:latin typeface="Arial Black" pitchFamily="34" charset="0"/>
              </a:rPr>
              <a:t> </a:t>
            </a:r>
            <a:endParaRPr lang="ms-MY" sz="2200" dirty="0">
              <a:ln>
                <a:solidFill>
                  <a:schemeClr val="tx1"/>
                </a:solidFill>
              </a:ln>
              <a:effectLst>
                <a:glow rad="101600">
                  <a:schemeClr val="tx1">
                    <a:alpha val="60000"/>
                  </a:schemeClr>
                </a:glow>
              </a:effectLst>
              <a:latin typeface="Arial Black" pitchFamily="34" charset="0"/>
            </a:endParaRPr>
          </a:p>
        </p:txBody>
      </p:sp>
      <p:sp>
        <p:nvSpPr>
          <p:cNvPr id="7" name="Rectangle 6"/>
          <p:cNvSpPr/>
          <p:nvPr/>
        </p:nvSpPr>
        <p:spPr>
          <a:xfrm>
            <a:off x="611560" y="3140968"/>
            <a:ext cx="5184576" cy="864096"/>
          </a:xfrm>
          <a:prstGeom prst="rect">
            <a:avLst/>
          </a:prstGeom>
          <a:blipFill>
            <a:blip r:embed="rId4">
              <a:duotone>
                <a:schemeClr val="accent6">
                  <a:shade val="45000"/>
                  <a:satMod val="135000"/>
                </a:schemeClr>
                <a:prstClr val="white"/>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Mempersaudarakan kaum Aus </a:t>
            </a:r>
            <a:endParaRPr lang="de-DE"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de-DE"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 </a:t>
            </a:r>
            <a:r>
              <a:rPr lang="de-DE"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Khazraj </a:t>
            </a:r>
            <a:endPar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Flowchart: Alternate Process 7"/>
          <p:cNvSpPr/>
          <p:nvPr/>
        </p:nvSpPr>
        <p:spPr>
          <a:xfrm>
            <a:off x="971600" y="2088662"/>
            <a:ext cx="7848872" cy="8362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600" b="1" dirty="0" err="1" smtClean="0"/>
              <a:t>Perlembagaan</a:t>
            </a:r>
            <a:r>
              <a:rPr lang="en-US" sz="2600" b="1" dirty="0" smtClean="0"/>
              <a:t> </a:t>
            </a:r>
            <a:r>
              <a:rPr lang="en-US" sz="2600" b="1" dirty="0"/>
              <a:t>Negara Islam </a:t>
            </a:r>
            <a:r>
              <a:rPr lang="en-US" sz="2600" b="1" dirty="0" err="1" smtClean="0"/>
              <a:t>pertama</a:t>
            </a:r>
            <a:r>
              <a:rPr lang="en-US" sz="2600" b="1" dirty="0" smtClean="0"/>
              <a:t> </a:t>
            </a:r>
            <a:endParaRPr lang="en-US" sz="2600" b="1" dirty="0"/>
          </a:p>
        </p:txBody>
      </p:sp>
      <p:sp>
        <p:nvSpPr>
          <p:cNvPr id="9" name="Flowchart: Alternate Process 8"/>
          <p:cNvSpPr/>
          <p:nvPr/>
        </p:nvSpPr>
        <p:spPr>
          <a:xfrm>
            <a:off x="1043608" y="3933056"/>
            <a:ext cx="7848872" cy="8362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600" b="1" dirty="0" smtClean="0"/>
              <a:t>Telah bermusuhan selama ratusan tahun</a:t>
            </a:r>
            <a:endParaRPr lang="en-US" sz="2600" b="1" dirty="0"/>
          </a:p>
        </p:txBody>
      </p:sp>
      <p:sp>
        <p:nvSpPr>
          <p:cNvPr id="10" name="Right Arrow Callout 9"/>
          <p:cNvSpPr/>
          <p:nvPr/>
        </p:nvSpPr>
        <p:spPr>
          <a:xfrm>
            <a:off x="179512" y="5040990"/>
            <a:ext cx="576064" cy="432048"/>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5</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ectangle 10"/>
          <p:cNvSpPr/>
          <p:nvPr/>
        </p:nvSpPr>
        <p:spPr>
          <a:xfrm>
            <a:off x="611560" y="4968982"/>
            <a:ext cx="5184576" cy="864096"/>
          </a:xfrm>
          <a:prstGeom prst="rect">
            <a:avLst/>
          </a:prstGeom>
          <a: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Mempersaudarakan Muhajirin dan Ansar</a:t>
            </a:r>
            <a:endPar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Flowchart: Alternate Process 11"/>
          <p:cNvSpPr/>
          <p:nvPr/>
        </p:nvSpPr>
        <p:spPr>
          <a:xfrm>
            <a:off x="1043608" y="5761070"/>
            <a:ext cx="7848872" cy="8362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600" b="1" dirty="0"/>
              <a:t>Penyatuan dua golongan yang berbeza dari </a:t>
            </a:r>
            <a:endParaRPr lang="sv-SE" sz="2600" b="1" dirty="0" smtClean="0"/>
          </a:p>
          <a:p>
            <a:pPr algn="ctr"/>
            <a:r>
              <a:rPr lang="sv-SE" sz="2600" b="1" dirty="0" smtClean="0"/>
              <a:t>sudut </a:t>
            </a:r>
            <a:r>
              <a:rPr lang="sv-SE" sz="2600" b="1" dirty="0"/>
              <a:t>penempatan</a:t>
            </a:r>
            <a:endParaRPr lang="en-US" sz="2600" b="1" dirty="0"/>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84533" y="1468582"/>
            <a:ext cx="6800684" cy="1168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err="1" smtClean="0">
                <a:ln>
                  <a:solidFill>
                    <a:schemeClr val="tx1"/>
                  </a:solidFill>
                </a:ln>
                <a:effectLst>
                  <a:glow rad="101600">
                    <a:schemeClr val="tx1">
                      <a:alpha val="60000"/>
                    </a:schemeClr>
                  </a:glow>
                </a:effectLst>
                <a:latin typeface="Arial Black" pitchFamily="34" charset="0"/>
              </a:rPr>
              <a:t>Muncul</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kelompak</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baru</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dalam</a:t>
            </a:r>
            <a:r>
              <a:rPr lang="en-US" sz="2200" dirty="0" smtClean="0">
                <a:ln>
                  <a:solidFill>
                    <a:schemeClr val="tx1"/>
                  </a:solidFill>
                </a:ln>
                <a:effectLst>
                  <a:glow rad="101600">
                    <a:schemeClr val="tx1">
                      <a:alpha val="60000"/>
                    </a:schemeClr>
                  </a:glow>
                </a:effectLst>
                <a:latin typeface="Arial Black" pitchFamily="34" charset="0"/>
              </a:rPr>
              <a:t> Islam – </a:t>
            </a:r>
            <a:r>
              <a:rPr lang="en-US" sz="2200" dirty="0" err="1" smtClean="0">
                <a:ln>
                  <a:solidFill>
                    <a:schemeClr val="tx1"/>
                  </a:solidFill>
                </a:ln>
                <a:effectLst>
                  <a:glow rad="101600">
                    <a:schemeClr val="tx1">
                      <a:alpha val="60000"/>
                    </a:schemeClr>
                  </a:glow>
                </a:effectLst>
                <a:latin typeface="Arial Black" pitchFamily="34" charset="0"/>
              </a:rPr>
              <a:t>Golongan</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a:ln>
                  <a:solidFill>
                    <a:schemeClr val="tx1"/>
                  </a:solidFill>
                </a:ln>
                <a:effectLst>
                  <a:glow rad="101600">
                    <a:schemeClr val="tx1">
                      <a:alpha val="60000"/>
                    </a:schemeClr>
                  </a:glow>
                </a:effectLst>
                <a:latin typeface="Arial Black" pitchFamily="34" charset="0"/>
              </a:rPr>
              <a:t>M</a:t>
            </a:r>
            <a:r>
              <a:rPr lang="en-US" sz="2200" dirty="0" err="1" smtClean="0">
                <a:ln>
                  <a:solidFill>
                    <a:schemeClr val="tx1"/>
                  </a:solidFill>
                </a:ln>
                <a:effectLst>
                  <a:glow rad="101600">
                    <a:schemeClr val="tx1">
                      <a:alpha val="60000"/>
                    </a:schemeClr>
                  </a:glow>
                </a:effectLst>
                <a:latin typeface="Arial Black" pitchFamily="34" charset="0"/>
              </a:rPr>
              <a:t>unafik</a:t>
            </a:r>
            <a:endParaRPr lang="ms-MY" sz="2200" dirty="0">
              <a:ln>
                <a:solidFill>
                  <a:schemeClr val="tx1"/>
                </a:solidFill>
              </a:ln>
              <a:effectLst>
                <a:glow rad="101600">
                  <a:schemeClr val="tx1">
                    <a:alpha val="60000"/>
                  </a:schemeClr>
                </a:glow>
              </a:effectLst>
              <a:latin typeface="Arial Black" pitchFamily="34" charset="0"/>
            </a:endParaRPr>
          </a:p>
        </p:txBody>
      </p:sp>
      <p:sp>
        <p:nvSpPr>
          <p:cNvPr id="4" name="Curved Right Arrow 3"/>
          <p:cNvSpPr/>
          <p:nvPr/>
        </p:nvSpPr>
        <p:spPr>
          <a:xfrm>
            <a:off x="827584" y="1268760"/>
            <a:ext cx="802432" cy="792088"/>
          </a:xfrm>
          <a:prstGeom prst="curvedRightArrow">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ms-MY">
              <a:solidFill>
                <a:schemeClr val="tx1"/>
              </a:solidFill>
            </a:endParaRPr>
          </a:p>
        </p:txBody>
      </p:sp>
      <p:sp>
        <p:nvSpPr>
          <p:cNvPr id="5" name="Rectangle 4"/>
          <p:cNvSpPr/>
          <p:nvPr/>
        </p:nvSpPr>
        <p:spPr>
          <a:xfrm>
            <a:off x="1474189" y="2789910"/>
            <a:ext cx="6800684" cy="114314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err="1" smtClean="0">
                <a:ln>
                  <a:solidFill>
                    <a:schemeClr val="tx1"/>
                  </a:solidFill>
                </a:ln>
                <a:effectLst>
                  <a:glow rad="101600">
                    <a:schemeClr val="tx1">
                      <a:alpha val="60000"/>
                    </a:schemeClr>
                  </a:glow>
                </a:effectLst>
                <a:latin typeface="Arial Black" pitchFamily="34" charset="0"/>
              </a:rPr>
              <a:t>Dengki</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dan</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iri</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hati</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dengan</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kegemilangan</a:t>
            </a:r>
            <a:r>
              <a:rPr lang="en-US" sz="2200" dirty="0" smtClean="0">
                <a:ln>
                  <a:solidFill>
                    <a:schemeClr val="tx1"/>
                  </a:solidFill>
                </a:ln>
                <a:effectLst>
                  <a:glow rad="101600">
                    <a:schemeClr val="tx1">
                      <a:alpha val="60000"/>
                    </a:schemeClr>
                  </a:glow>
                </a:effectLst>
                <a:latin typeface="Arial Black" pitchFamily="34" charset="0"/>
              </a:rPr>
              <a:t> Islam – </a:t>
            </a:r>
            <a:r>
              <a:rPr lang="en-US" sz="2200" dirty="0" err="1" smtClean="0">
                <a:ln>
                  <a:solidFill>
                    <a:schemeClr val="tx1"/>
                  </a:solidFill>
                </a:ln>
                <a:effectLst>
                  <a:glow rad="101600">
                    <a:schemeClr val="tx1">
                      <a:alpha val="60000"/>
                    </a:schemeClr>
                  </a:glow>
                </a:effectLst>
                <a:latin typeface="Arial Black" pitchFamily="34" charset="0"/>
              </a:rPr>
              <a:t>Golongan</a:t>
            </a:r>
            <a:r>
              <a:rPr lang="en-US" sz="2200" dirty="0" smtClean="0">
                <a:ln>
                  <a:solidFill>
                    <a:schemeClr val="tx1"/>
                  </a:solidFill>
                </a:ln>
                <a:effectLst>
                  <a:glow rad="101600">
                    <a:schemeClr val="tx1">
                      <a:alpha val="60000"/>
                    </a:schemeClr>
                  </a:glow>
                </a:effectLst>
                <a:latin typeface="Arial Black" pitchFamily="34" charset="0"/>
              </a:rPr>
              <a:t> </a:t>
            </a:r>
            <a:r>
              <a:rPr lang="en-US" sz="2200" dirty="0" err="1" smtClean="0">
                <a:ln>
                  <a:solidFill>
                    <a:schemeClr val="tx1"/>
                  </a:solidFill>
                </a:ln>
                <a:effectLst>
                  <a:glow rad="101600">
                    <a:schemeClr val="tx1">
                      <a:alpha val="60000"/>
                    </a:schemeClr>
                  </a:glow>
                </a:effectLst>
                <a:latin typeface="Arial Black" pitchFamily="34" charset="0"/>
              </a:rPr>
              <a:t>Yahudi</a:t>
            </a:r>
            <a:endParaRPr lang="en-US" sz="2400" b="1" dirty="0" smtClean="0">
              <a:solidFill>
                <a:schemeClr val="tx1"/>
              </a:solidFill>
            </a:endParaRPr>
          </a:p>
        </p:txBody>
      </p:sp>
      <p:sp>
        <p:nvSpPr>
          <p:cNvPr id="6" name="Curved Right Arrow 5"/>
          <p:cNvSpPr/>
          <p:nvPr/>
        </p:nvSpPr>
        <p:spPr>
          <a:xfrm>
            <a:off x="899592" y="2564904"/>
            <a:ext cx="720080" cy="792088"/>
          </a:xfrm>
          <a:prstGeom prst="curvedRightArrow">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ms-MY" sz="1600">
              <a:solidFill>
                <a:schemeClr val="tx1"/>
              </a:solidFill>
            </a:endParaRPr>
          </a:p>
        </p:txBody>
      </p:sp>
      <p:sp>
        <p:nvSpPr>
          <p:cNvPr id="7" name="TextBox 6"/>
          <p:cNvSpPr txBox="1"/>
          <p:nvPr/>
        </p:nvSpPr>
        <p:spPr>
          <a:xfrm>
            <a:off x="539555" y="44624"/>
            <a:ext cx="8136901" cy="1015663"/>
          </a:xfrm>
          <a:prstGeom prst="rect">
            <a:avLst/>
          </a:prstGeom>
          <a:noFill/>
          <a:ln>
            <a:noFill/>
          </a:ln>
        </p:spPr>
        <p:txBody>
          <a:bodyPr wrap="square" rtlCol="0">
            <a:spAutoFit/>
          </a:bodyPr>
          <a:lstStyle/>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Cabaran</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Kegemilangan</a:t>
            </a:r>
            <a:r>
              <a:rPr lang="en-US"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3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1187624" y="4806134"/>
            <a:ext cx="6800684" cy="114314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n>
                  <a:solidFill>
                    <a:schemeClr val="tx1"/>
                  </a:solidFill>
                </a:ln>
                <a:effectLst>
                  <a:glow rad="101600">
                    <a:schemeClr val="tx1">
                      <a:alpha val="60000"/>
                    </a:schemeClr>
                  </a:glow>
                </a:effectLst>
                <a:latin typeface="Arial Black" pitchFamily="34" charset="0"/>
              </a:rPr>
              <a:t>Islam </a:t>
            </a:r>
            <a:r>
              <a:rPr lang="en-US" sz="2400" dirty="0" err="1" smtClean="0">
                <a:ln>
                  <a:solidFill>
                    <a:schemeClr val="tx1"/>
                  </a:solidFill>
                </a:ln>
                <a:effectLst>
                  <a:glow rad="101600">
                    <a:schemeClr val="tx1">
                      <a:alpha val="60000"/>
                    </a:schemeClr>
                  </a:glow>
                </a:effectLst>
                <a:latin typeface="Arial Black" pitchFamily="34" charset="0"/>
              </a:rPr>
              <a:t>tetap</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utuh</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dan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berkembang</a:t>
            </a:r>
            <a:r>
              <a:rPr lang="en-US" sz="2400" dirty="0" smtClean="0">
                <a:ln>
                  <a:solidFill>
                    <a:schemeClr val="tx1"/>
                  </a:solidFill>
                </a:ln>
                <a:effectLst>
                  <a:glow rad="101600">
                    <a:schemeClr val="tx1">
                      <a:alpha val="60000"/>
                    </a:schemeClr>
                  </a:glow>
                </a:effectLst>
                <a:latin typeface="Arial Black" pitchFamily="34" charset="0"/>
              </a:rPr>
              <a:t> </a:t>
            </a:r>
          </a:p>
          <a:p>
            <a:pPr algn="ctr"/>
            <a:r>
              <a:rPr lang="en-US" sz="2400" dirty="0" err="1" smtClean="0">
                <a:ln>
                  <a:solidFill>
                    <a:schemeClr val="tx1"/>
                  </a:solidFill>
                </a:ln>
                <a:effectLst>
                  <a:glow rad="101600">
                    <a:schemeClr val="tx1">
                      <a:alpha val="60000"/>
                    </a:schemeClr>
                  </a:glow>
                </a:effectLst>
                <a:latin typeface="Arial Black" pitchFamily="34" charset="0"/>
              </a:rPr>
              <a:t>ke</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seluruh</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pelusuk</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dunia</a:t>
            </a:r>
            <a:endParaRPr lang="en-US" sz="2800" b="1" dirty="0" smtClean="0">
              <a:solidFill>
                <a:schemeClr val="tx1"/>
              </a:solidFill>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51520" y="1412776"/>
            <a:ext cx="8640960" cy="1656184"/>
          </a:xfrm>
          <a:prstGeom prst="round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effectLst>
                <a:latin typeface="Arial Black" pitchFamily="34" charset="0"/>
              </a:rPr>
              <a:t>Kita </a:t>
            </a:r>
            <a:r>
              <a:rPr lang="ms-MY" sz="2400" dirty="0">
                <a:ln>
                  <a:solidFill>
                    <a:schemeClr val="tx1"/>
                  </a:solidFill>
                </a:ln>
                <a:effectLst>
                  <a:glow rad="101600">
                    <a:schemeClr val="tx1">
                      <a:alpha val="60000"/>
                    </a:schemeClr>
                  </a:glow>
                </a:effectLst>
                <a:latin typeface="Arial Black" pitchFamily="34" charset="0"/>
              </a:rPr>
              <a:t>mampu menyaksikan kejayaan dakwah Rasulullah SAW, para sahabat dan </a:t>
            </a:r>
            <a:r>
              <a:rPr lang="ms-MY" sz="2400" dirty="0" err="1">
                <a:ln>
                  <a:solidFill>
                    <a:schemeClr val="tx1"/>
                  </a:solidFill>
                </a:ln>
                <a:effectLst>
                  <a:glow rad="101600">
                    <a:schemeClr val="tx1">
                      <a:alpha val="60000"/>
                    </a:schemeClr>
                  </a:glow>
                </a:effectLst>
                <a:latin typeface="Arial Black" pitchFamily="34" charset="0"/>
              </a:rPr>
              <a:t>tabieen</a:t>
            </a:r>
            <a:r>
              <a:rPr lang="ms-MY" sz="2400" dirty="0">
                <a:ln>
                  <a:solidFill>
                    <a:schemeClr val="tx1"/>
                  </a:solidFill>
                </a:ln>
                <a:effectLst>
                  <a:glow rad="101600">
                    <a:schemeClr val="tx1">
                      <a:alpha val="60000"/>
                    </a:schemeClr>
                  </a:glow>
                </a:effectLst>
                <a:latin typeface="Arial Black" pitchFamily="34" charset="0"/>
              </a:rPr>
              <a:t> sehinggakan umat Islam kini berada </a:t>
            </a:r>
            <a:r>
              <a:rPr lang="ms-MY" sz="2400" dirty="0" err="1">
                <a:ln>
                  <a:solidFill>
                    <a:schemeClr val="tx1"/>
                  </a:solidFill>
                </a:ln>
                <a:effectLst>
                  <a:glow rad="101600">
                    <a:schemeClr val="tx1">
                      <a:alpha val="60000"/>
                    </a:schemeClr>
                  </a:glow>
                </a:effectLst>
                <a:latin typeface="Arial Black" pitchFamily="34" charset="0"/>
              </a:rPr>
              <a:t>diseluruh</a:t>
            </a:r>
            <a:r>
              <a:rPr lang="ms-MY" sz="2400" dirty="0">
                <a:ln>
                  <a:solidFill>
                    <a:schemeClr val="tx1"/>
                  </a:solidFill>
                </a:ln>
                <a:effectLst>
                  <a:glow rad="101600">
                    <a:schemeClr val="tx1">
                      <a:alpha val="60000"/>
                    </a:schemeClr>
                  </a:glow>
                </a:effectLst>
                <a:latin typeface="Arial Black" pitchFamily="34" charset="0"/>
              </a:rPr>
              <a:t> pelosok dunia. </a:t>
            </a:r>
            <a:endParaRPr lang="ms-MY" sz="2400" dirty="0">
              <a:ln>
                <a:solidFill>
                  <a:schemeClr val="tx1"/>
                </a:solidFill>
              </a:ln>
              <a:effectLst>
                <a:glow rad="101600">
                  <a:schemeClr val="tx1">
                    <a:alpha val="60000"/>
                  </a:schemeClr>
                </a:glow>
              </a:effectLst>
              <a:latin typeface="Arial Black" pitchFamily="34" charset="0"/>
            </a:endParaRPr>
          </a:p>
        </p:txBody>
      </p:sp>
      <p:sp>
        <p:nvSpPr>
          <p:cNvPr id="4" name="Rounded Rectangle 3"/>
          <p:cNvSpPr/>
          <p:nvPr/>
        </p:nvSpPr>
        <p:spPr>
          <a:xfrm>
            <a:off x="251520" y="3216278"/>
            <a:ext cx="8640960" cy="1220834"/>
          </a:xfrm>
          <a:prstGeom prst="roundRect">
            <a:avLst/>
          </a:prstGeom>
          <a:solidFill>
            <a:srgbClr val="CC0099"/>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ms-MY" sz="2400" dirty="0">
                <a:ln>
                  <a:solidFill>
                    <a:schemeClr val="tx1"/>
                  </a:solidFill>
                </a:ln>
                <a:effectLst>
                  <a:glow rad="101600">
                    <a:schemeClr val="tx1">
                      <a:alpha val="60000"/>
                    </a:schemeClr>
                  </a:glow>
                </a:effectLst>
                <a:latin typeface="Arial Black" pitchFamily="34" charset="0"/>
              </a:rPr>
              <a:t>K</a:t>
            </a:r>
            <a:r>
              <a:rPr lang="ms-MY" sz="2400" dirty="0" smtClean="0">
                <a:ln>
                  <a:solidFill>
                    <a:schemeClr val="tx1"/>
                  </a:solidFill>
                </a:ln>
                <a:effectLst>
                  <a:glow rad="101600">
                    <a:schemeClr val="tx1">
                      <a:alpha val="60000"/>
                    </a:schemeClr>
                  </a:glow>
                </a:effectLst>
                <a:latin typeface="Arial Black" pitchFamily="34" charset="0"/>
              </a:rPr>
              <a:t>ekuatan </a:t>
            </a:r>
            <a:r>
              <a:rPr lang="ms-MY" sz="2400" dirty="0">
                <a:ln>
                  <a:solidFill>
                    <a:schemeClr val="tx1"/>
                  </a:solidFill>
                </a:ln>
                <a:effectLst>
                  <a:glow rad="101600">
                    <a:schemeClr val="tx1">
                      <a:alpha val="60000"/>
                    </a:schemeClr>
                  </a:glow>
                </a:effectLst>
                <a:latin typeface="Arial Black" pitchFamily="34" charset="0"/>
              </a:rPr>
              <a:t>Islam bukan terletak kepada kuantiti, sebaliknya terletak kepada kualiti. </a:t>
            </a:r>
            <a:endParaRPr lang="ms-MY" sz="2400" dirty="0">
              <a:ln>
                <a:solidFill>
                  <a:schemeClr val="tx1"/>
                </a:solidFill>
              </a:ln>
              <a:effectLst>
                <a:glow rad="101600">
                  <a:schemeClr val="tx1">
                    <a:alpha val="60000"/>
                  </a:schemeClr>
                </a:glow>
              </a:effectLst>
              <a:latin typeface="Arial Black" pitchFamily="34" charset="0"/>
            </a:endParaRPr>
          </a:p>
        </p:txBody>
      </p:sp>
      <p:sp>
        <p:nvSpPr>
          <p:cNvPr id="5" name="Rounded Rectangle 4"/>
          <p:cNvSpPr/>
          <p:nvPr/>
        </p:nvSpPr>
        <p:spPr>
          <a:xfrm>
            <a:off x="251520" y="4581128"/>
            <a:ext cx="8640960" cy="1656184"/>
          </a:xfrm>
          <a:prstGeom prst="roundRect">
            <a:avLst/>
          </a:prstGeom>
          <a:solidFill>
            <a:srgbClr val="008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dirty="0" smtClean="0">
                <a:ln>
                  <a:solidFill>
                    <a:schemeClr val="tx1"/>
                  </a:solidFill>
                </a:ln>
                <a:effectLst>
                  <a:glow rad="101600">
                    <a:schemeClr val="tx1">
                      <a:alpha val="60000"/>
                    </a:schemeClr>
                  </a:glow>
                </a:effectLst>
                <a:latin typeface="Arial Black" pitchFamily="34" charset="0"/>
              </a:rPr>
              <a:t>Bersama </a:t>
            </a:r>
            <a:r>
              <a:rPr lang="ms-MY" sz="2400" dirty="0">
                <a:ln>
                  <a:solidFill>
                    <a:schemeClr val="tx1"/>
                  </a:solidFill>
                </a:ln>
                <a:effectLst>
                  <a:glow rad="101600">
                    <a:schemeClr val="tx1">
                      <a:alpha val="60000"/>
                    </a:schemeClr>
                  </a:glow>
                </a:effectLst>
                <a:latin typeface="Arial Black" pitchFamily="34" charset="0"/>
              </a:rPr>
              <a:t>membangunkan Islam dengan kualiti amalan yang selari dengan al-Quran dan </a:t>
            </a:r>
            <a:endParaRPr lang="ms-MY" sz="2400" dirty="0" smtClean="0">
              <a:ln>
                <a:solidFill>
                  <a:schemeClr val="tx1"/>
                </a:solidFill>
              </a:ln>
              <a:effectLst>
                <a:glow rad="101600">
                  <a:schemeClr val="tx1">
                    <a:alpha val="60000"/>
                  </a:schemeClr>
                </a:glow>
              </a:effectLst>
              <a:latin typeface="Arial Black" pitchFamily="34" charset="0"/>
            </a:endParaRPr>
          </a:p>
          <a:p>
            <a:pPr algn="ctr"/>
            <a:r>
              <a:rPr lang="ms-MY" sz="2400" dirty="0" err="1" smtClean="0">
                <a:ln>
                  <a:solidFill>
                    <a:schemeClr val="tx1"/>
                  </a:solidFill>
                </a:ln>
                <a:effectLst>
                  <a:glow rad="101600">
                    <a:schemeClr val="tx1">
                      <a:alpha val="60000"/>
                    </a:schemeClr>
                  </a:glow>
                </a:effectLst>
                <a:latin typeface="Arial Black" pitchFamily="34" charset="0"/>
              </a:rPr>
              <a:t>al-Sunnah</a:t>
            </a:r>
            <a:r>
              <a:rPr lang="ms-MY" sz="2400" dirty="0" smtClean="0">
                <a:ln>
                  <a:solidFill>
                    <a:schemeClr val="tx1"/>
                  </a:solidFill>
                </a:ln>
                <a:effectLst>
                  <a:glow rad="101600">
                    <a:schemeClr val="tx1">
                      <a:alpha val="60000"/>
                    </a:schemeClr>
                  </a:glow>
                </a:effectLst>
                <a:latin typeface="Arial Black" pitchFamily="34" charset="0"/>
              </a:rPr>
              <a:t> </a:t>
            </a:r>
            <a:r>
              <a:rPr lang="ms-MY" sz="2400" dirty="0">
                <a:ln>
                  <a:solidFill>
                    <a:schemeClr val="tx1"/>
                  </a:solidFill>
                </a:ln>
                <a:effectLst>
                  <a:glow rad="101600">
                    <a:schemeClr val="tx1">
                      <a:alpha val="60000"/>
                    </a:schemeClr>
                  </a:glow>
                </a:effectLst>
                <a:latin typeface="Arial Black" pitchFamily="34" charset="0"/>
              </a:rPr>
              <a:t>agar Islam tampak benar-benar mengetuai tamadun ummah.</a:t>
            </a:r>
            <a:endParaRPr lang="ms-MY" sz="2400" dirty="0">
              <a:ln>
                <a:solidFill>
                  <a:schemeClr val="tx1"/>
                </a:solidFill>
              </a:ln>
              <a:effectLst>
                <a:glow rad="101600">
                  <a:schemeClr val="tx1">
                    <a:alpha val="60000"/>
                  </a:schemeClr>
                </a:glow>
              </a:effectLst>
              <a:latin typeface="Arial Black" pitchFamily="34" charset="0"/>
            </a:endParaRPr>
          </a:p>
        </p:txBody>
      </p:sp>
      <p:sp>
        <p:nvSpPr>
          <p:cNvPr id="6" name="TextBox 5"/>
          <p:cNvSpPr txBox="1"/>
          <p:nvPr/>
        </p:nvSpPr>
        <p:spPr>
          <a:xfrm>
            <a:off x="553992" y="260648"/>
            <a:ext cx="8136901" cy="553998"/>
          </a:xfrm>
          <a:prstGeom prst="rect">
            <a:avLst/>
          </a:prstGeom>
          <a:noFill/>
          <a:ln>
            <a:noFill/>
          </a:ln>
        </p:spPr>
        <p:txBody>
          <a:bodyPr wrap="square" rtlCol="0">
            <a:spAutoFit/>
          </a:bodyPr>
          <a:lstStyle/>
          <a:p>
            <a:pPr algn="ctr"/>
            <a:r>
              <a:rPr lang="en-US" sz="3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ms-MY" sz="3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13" y="1844824"/>
            <a:ext cx="9144000" cy="2308324"/>
          </a:xfrm>
          <a:prstGeom prst="rect">
            <a:avLst/>
          </a:prstGeom>
          <a:solidFill>
            <a:schemeClr val="bg1">
              <a:alpha val="68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كُنتُمْ خَيْرَ أُمَّةٍ أُخْرِجَتْ لِلنَّاسِ تَأْمُرُونَ بِالْمَعْرُوفِ وَتَنْهَوْنَ عَنِ الْمُنكَرِ وَتُؤْمِنُونَ بِاللَّهِ ۗ وَلَوْ آمَنَ أَهْلُ الْكِتَابِ لَكَانَ خَيْرًا لَّهُم ۚ مِّنْهُمُ الْمُؤْمِنُونَ وَأَكْثَرُهُمُ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الْفَاسِقُونَ</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itle 1"/>
          <p:cNvSpPr txBox="1">
            <a:spLocks/>
          </p:cNvSpPr>
          <p:nvPr/>
        </p:nvSpPr>
        <p:spPr>
          <a:xfrm>
            <a:off x="421196" y="4462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a:t>
            </a:r>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 dalam </a:t>
            </a:r>
          </a:p>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t>
            </a:r>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 </a:t>
            </a:r>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110</a:t>
            </a:r>
            <a:endPar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307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662" y="2060848"/>
            <a:ext cx="9144000" cy="4154984"/>
          </a:xfrm>
          <a:prstGeom prst="rect">
            <a:avLst/>
          </a:prstGeom>
          <a:solidFill>
            <a:schemeClr val="accent3">
              <a:lumMod val="75000"/>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 (wahai umat </a:t>
            </a:r>
            <a:r>
              <a:rPr lang="ms-MY"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Muhammad</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adalah sebaik-baik umat yang dilahirkan bagi (faedah) umat manusia, (kerana) kamu menyuruh berbuat segala perkara yang baik dan melarang daripada segala perkara yang salah (buruk dan keji) serta kamu pula beriman kepada Allah (dengan sebenar-benar iman) dan </a:t>
            </a:r>
            <a:r>
              <a:rPr lang="ms-MY"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kalaulah</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Ahli Kitab (Yahudi dan Nasrani) itu beriman (sebagaimana yang semestinya), </a:t>
            </a:r>
            <a:r>
              <a:rPr lang="ms-MY"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tentulah</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(iman) itu menjadi baik bagi mereka. (Tetapi) di antara mereka ada yang beriman dan kebanyakan mereka orang-orang yang </a:t>
            </a:r>
            <a:r>
              <a:rPr lang="ms-MY"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fasik</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endParaRPr kumimoji="0" lang="ms-MY" sz="24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Title 1"/>
          <p:cNvSpPr txBox="1">
            <a:spLocks/>
          </p:cNvSpPr>
          <p:nvPr/>
        </p:nvSpPr>
        <p:spPr>
          <a:xfrm>
            <a:off x="421196" y="4462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Bermaksud:</a:t>
            </a:r>
            <a:endParaRPr lang="de-D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bg1">
              <a:alpha val="41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اْلآيَاتِ وَالذِّكْرِ الْحَكِيْمِ، وَتَقَبَّلَ مِنِّىْ وَمِنْكُمْ تِلاَوَتَهُ، إِنَّهُ هُوَ السَّمِيْعُ الْعَلِيمٌ. أَقُوْلُ قَوْلِىْ هَذَا وَأَسْتَغْفِرُ اللهَ الْعَظِيْمَ لِىْ وَلَكُمْ، وَلِسَآئِرِ الْمُسْلِمِيْنَ وَالْمُسْلِمَاتِ، وَالْمُؤْمِنِيْن وَالْمُؤْمِنَاتِ فَاسْتَغْفِرُوْهُ، فَيَا فَوْزَ الْمُسْتَغْفِرِيْنَ وَيَا نَجَاةَ التَّآئِبِيْنَ.</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1099138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195711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260648"/>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54984"/>
            <a:ext cx="9144000" cy="1862048"/>
          </a:xfrm>
          <a:prstGeom prst="rect">
            <a:avLst/>
          </a:prstGeom>
          <a:solidFill>
            <a:schemeClr val="bg1">
              <a:alpha val="65000"/>
            </a:schemeClr>
          </a:solidFill>
        </p:spPr>
        <p:txBody>
          <a:bodyPr wrap="square">
            <a:spAutoFit/>
          </a:bodyPr>
          <a:lstStyle/>
          <a:p>
            <a:pPr algn="ctr" rtl="1">
              <a:defRPr/>
            </a:pPr>
            <a:r>
              <a:rPr lang="ar-EG" sz="115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الْحَمْدُ </a:t>
            </a:r>
            <a:r>
              <a:rPr lang="ar-EG" sz="115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لِلَّهِ </a:t>
            </a:r>
            <a:endParaRPr lang="en-US" sz="13800" b="1" dirty="0">
              <a:ln w="3175" cmpd="sng">
                <a:noFill/>
                <a:prstDash val="solid"/>
              </a:ln>
              <a:solidFill>
                <a:prstClr val="black"/>
              </a:solidFill>
              <a:effectLst>
                <a:glow rad="63500">
                  <a:prstClr val="white">
                    <a:alpha val="40000"/>
                  </a:prstClr>
                </a:glow>
              </a:effectLst>
              <a:cs typeface="Traditional Arabic" pitchFamily="2" charset="-78"/>
            </a:endParaRPr>
          </a:p>
        </p:txBody>
      </p:sp>
      <p:sp>
        <p:nvSpPr>
          <p:cNvPr id="5" name="TextBox 4"/>
          <p:cNvSpPr txBox="1"/>
          <p:nvPr/>
        </p:nvSpPr>
        <p:spPr>
          <a:xfrm>
            <a:off x="0" y="4578677"/>
            <a:ext cx="9144000" cy="1077218"/>
          </a:xfrm>
          <a:prstGeom prst="rect">
            <a:avLst/>
          </a:prstGeom>
          <a:solidFill>
            <a:schemeClr val="accent3">
              <a:lumMod val="75000"/>
              <a:alpha val="65000"/>
            </a:scheme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2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67662" y="332656"/>
            <a:ext cx="5572164" cy="553998"/>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bg1">
              <a:alpha val="68000"/>
            </a:schemeClr>
          </a:solidFill>
        </p:spPr>
        <p:txBody>
          <a:bodyPr wrap="square">
            <a:spAutoFit/>
          </a:bodyPr>
          <a:lstStyle/>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لآ إِلَهَ إِلاَّ اللهُ وَحْدَهُ لاَ شَرِيْكَ لَهُ، وَأَشْهَدُ أَنَّ مُحَمَّدًا عَبْدُهُ وَرَسُوْلُهُ. </a:t>
            </a:r>
            <a:endParaRPr lang="ms-MY" sz="54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1719"/>
            <a:ext cx="9144000" cy="2092881"/>
          </a:xfrm>
          <a:prstGeom prst="rect">
            <a:avLst/>
          </a:prstGeom>
          <a:solidFill>
            <a:schemeClr val="accent3">
              <a:lumMod val="75000"/>
              <a:alpha val="58000"/>
            </a:schemeClr>
          </a:solidFill>
          <a:ln w="12700">
            <a:noFill/>
          </a:ln>
        </p:spPr>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94456"/>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53458"/>
            <a:ext cx="9144000" cy="1569660"/>
          </a:xfrm>
          <a:prstGeom prst="rect">
            <a:avLst/>
          </a:prstGeom>
          <a:solidFill>
            <a:schemeClr val="bg1">
              <a:alpha val="66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ms-MY" sz="4800" dirty="0" smtClean="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rPr>
              <a:t> </a:t>
            </a:r>
            <a:endParaRPr lang="ms-MY" sz="48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40594"/>
            <a:ext cx="9144000" cy="1200329"/>
          </a:xfrm>
          <a:prstGeom prst="rect">
            <a:avLst/>
          </a:prstGeom>
          <a:solidFill>
            <a:schemeClr val="accent3">
              <a:lumMod val="75000"/>
              <a:alpha val="55000"/>
            </a:schemeClr>
          </a:solidFill>
          <a:ln w="57150">
            <a:noFill/>
          </a:ln>
        </p:spPr>
        <p:txBody>
          <a:bodyPr wrap="square">
            <a:spAutoFit/>
          </a:bodyPr>
          <a:lstStyle/>
          <a:p>
            <a:pPr algn="ctr">
              <a:defRPr/>
            </a:pP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309682"/>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326195"/>
            <a:ext cx="9144000" cy="830997"/>
          </a:xfrm>
          <a:prstGeom prst="rect">
            <a:avLst/>
          </a:prstGeom>
          <a:solidFill>
            <a:schemeClr val="accent3">
              <a:lumMod val="75000"/>
              <a:alpha val="79000"/>
            </a:scheme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laksanakan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tinggalkan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0" y="2113657"/>
            <a:ext cx="9144000" cy="830997"/>
          </a:xfrm>
          <a:prstGeom prst="rect">
            <a:avLst/>
          </a:prstGeom>
          <a:solidFill>
            <a:schemeClr val="bg1">
              <a:alpha val="60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اتَّقُوْا اللهَ تَعَالَى وَأَطِيْعُوْه</a:t>
            </a: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40036"/>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77072"/>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372285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66074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34432"/>
            <a:ext cx="9144000" cy="2400657"/>
          </a:xfrm>
          <a:prstGeom prst="rect">
            <a:avLst/>
          </a:prstGeom>
          <a:solidFill>
            <a:schemeClr val="bg1">
              <a:alpha val="69000"/>
            </a:schemeClr>
          </a:solidFill>
        </p:spPr>
        <p:txBody>
          <a:bodyPr wrap="square">
            <a:spAutoFit/>
          </a:bodyPr>
          <a:lstStyle/>
          <a:p>
            <a:pPr algn="ctr" fontAlgn="auto">
              <a:spcBef>
                <a:spcPts val="0"/>
              </a:spcBef>
              <a:spcAft>
                <a:spcPts val="0"/>
              </a:spcAft>
              <a:defRPr/>
            </a:pPr>
            <a:r>
              <a:rPr lang="ar-SA" sz="15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 </a:t>
            </a:r>
          </a:p>
        </p:txBody>
      </p:sp>
      <p:sp>
        <p:nvSpPr>
          <p:cNvPr id="4" name="TextBox 3"/>
          <p:cNvSpPr txBox="1"/>
          <p:nvPr/>
        </p:nvSpPr>
        <p:spPr>
          <a:xfrm>
            <a:off x="0" y="4690944"/>
            <a:ext cx="9144000" cy="1200329"/>
          </a:xfrm>
          <a:prstGeom prst="rect">
            <a:avLst/>
          </a:prstGeom>
          <a:solidFill>
            <a:schemeClr val="accent3">
              <a:lumMod val="75000"/>
              <a:alpha val="53000"/>
            </a:schemeClr>
          </a:solidFill>
          <a:ln w="57150">
            <a:noFill/>
          </a:ln>
        </p:spPr>
        <p:txBody>
          <a:bodyPr wrap="square">
            <a:spAutoFit/>
          </a:bodyPr>
          <a:lstStyle/>
          <a:p>
            <a:pPr algn="ctr" fontAlgn="auto">
              <a:spcBef>
                <a:spcPts val="0"/>
              </a:spcBef>
              <a:spcAft>
                <a:spcPts val="0"/>
              </a:spcAft>
              <a:defRPr/>
            </a:pP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03041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94469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r>
              <a:rPr lang="ms-MY" i="1" dirty="0">
                <a:solidFill>
                  <a:prstClr val="black"/>
                </a:solidFill>
              </a:rPr>
              <a:t>(</a:t>
            </a:r>
            <a:r>
              <a:rPr lang="ms-MY" sz="2000" dirty="0">
                <a:solidFill>
                  <a:prstClr val="black"/>
                </a:solidFill>
                <a:latin typeface="Arial Black" pitchFamily="34" charset="0"/>
              </a:rPr>
              <a:t>Ya Allah, lembutkanlah hati-hati kami... perbaikilah hubungan antara kami. Dan jadilah kami golongan yang mendapat bimbingan daripadaMu. </a:t>
            </a:r>
          </a:p>
          <a:p>
            <a:r>
              <a:rPr lang="ms-MY" sz="2000" dirty="0">
                <a:solidFill>
                  <a:prstClr val="black"/>
                </a:solidFill>
                <a:latin typeface="Arial Black" pitchFamily="34"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90519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Dengan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Senantiasa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Mendapat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Pertolongan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Hidayah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Taufiq</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Kesihatan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Keselamatan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DariMu</a:t>
            </a:r>
            <a:endParaRPr lang="en-US" sz="2800" b="1" dirty="0" smtClean="0">
              <a:solidFill>
                <a:prstClr val="black"/>
              </a:solidFill>
              <a:effectLst>
                <a:glow rad="101600">
                  <a:prstClr val="white">
                    <a:alpha val="60000"/>
                  </a:prstClr>
                </a:glow>
              </a:effectLst>
              <a:latin typeface="Adobe Garamond Pro Bold" pitchFamily="18" charset="0"/>
            </a:endParaRPr>
          </a:p>
          <a:p>
            <a:endParaRPr lang="en-US" sz="2800" b="1" dirty="0">
              <a:solidFill>
                <a:prstClr val="black"/>
              </a:solidFill>
              <a:effectLst>
                <a:glow rad="101600">
                  <a:prstClr val="white">
                    <a:alpha val="60000"/>
                  </a:prstClr>
                </a:glow>
              </a:effectLst>
              <a:latin typeface="Adobe Garamond Pro Bold" pitchFamily="18" charset="0"/>
            </a:endParaRPr>
          </a:p>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Pemurah</a:t>
            </a:r>
            <a:endParaRPr lang="en-US" sz="2800" b="1" dirty="0" smtClean="0">
              <a:solidFill>
                <a:prstClr val="black"/>
              </a:solidFill>
              <a:effectLst>
                <a:glow rad="101600">
                  <a:prstClr val="white">
                    <a:alpha val="60000"/>
                  </a:prstClr>
                </a:glow>
              </a:effectLst>
              <a:latin typeface="Adobe Garamond Pro Bold" pitchFamily="18" charset="0"/>
            </a:endParaRPr>
          </a:p>
          <a:p>
            <a:r>
              <a:rPr lang="en-US" sz="2800" b="1" dirty="0" err="1" smtClean="0">
                <a:solidFill>
                  <a:prstClr val="black"/>
                </a:solidFill>
                <a:effectLst>
                  <a:glow rad="101600">
                    <a:prstClr val="white">
                      <a:alpha val="60000"/>
                    </a:prstClr>
                  </a:glow>
                </a:effectLst>
                <a:latin typeface="Adobe Garamond Pro Bold" pitchFamily="18" charset="0"/>
              </a:rPr>
              <a:t>Kebawah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Duli</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Mulia</a:t>
            </a:r>
            <a:r>
              <a:rPr lang="en-US" sz="2800" b="1" dirty="0" smtClean="0">
                <a:solidFill>
                  <a:prstClr val="black"/>
                </a:solidFill>
                <a:effectLst>
                  <a:glow rad="101600">
                    <a:prstClr val="white">
                      <a:alpha val="60000"/>
                    </a:prstClr>
                  </a:glow>
                </a:effectLst>
                <a:latin typeface="Adobe Garamond Pro Bold" pitchFamily="18" charset="0"/>
              </a:rPr>
              <a:t> Raja Kami, </a:t>
            </a:r>
          </a:p>
          <a:p>
            <a:r>
              <a:rPr lang="en-US" sz="2800" b="1" dirty="0" smtClean="0">
                <a:solidFill>
                  <a:prstClr val="black"/>
                </a:solidFill>
                <a:effectLst>
                  <a:glow rad="101600">
                    <a:prstClr val="white">
                      <a:alpha val="60000"/>
                    </a:prstClr>
                  </a:glow>
                </a:effectLst>
                <a:latin typeface="Adobe Garamond Pro Bold" pitchFamily="18" charset="0"/>
              </a:rPr>
              <a:t>Al </a:t>
            </a:r>
            <a:r>
              <a:rPr lang="en-US" sz="2800" b="1" dirty="0" err="1" smtClean="0">
                <a:solidFill>
                  <a:prstClr val="black"/>
                </a:solidFill>
                <a:effectLst>
                  <a:glow rad="101600">
                    <a:prstClr val="white">
                      <a:alpha val="60000"/>
                    </a:prstClr>
                  </a:glow>
                </a:effectLst>
                <a:latin typeface="Adobe Garamond Pro Bold" pitchFamily="18" charset="0"/>
              </a:rPr>
              <a:t>Wathiqu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Sultan </a:t>
            </a:r>
            <a:r>
              <a:rPr lang="en-US" sz="2800" b="1" dirty="0" err="1" smtClean="0">
                <a:solidFill>
                  <a:prstClr val="black"/>
                </a:solidFill>
                <a:effectLst>
                  <a:glow rad="101600">
                    <a:prstClr val="white">
                      <a:alpha val="60000"/>
                    </a:prstClr>
                  </a:glow>
                </a:effectLst>
                <a:latin typeface="Adobe Garamond Pro Bold" pitchFamily="18" charset="0"/>
              </a:rPr>
              <a:t>Mizan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Zainal</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Abidin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Ibni</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Al </a:t>
            </a:r>
            <a:r>
              <a:rPr lang="en-US" sz="2800" b="1" dirty="0" err="1" smtClean="0">
                <a:solidFill>
                  <a:prstClr val="black"/>
                </a:solidFill>
                <a:effectLst>
                  <a:glow rad="101600">
                    <a:prstClr val="white">
                      <a:alpha val="60000"/>
                    </a:prstClr>
                  </a:glow>
                </a:effectLst>
                <a:latin typeface="Adobe Garamond Pro Bold" pitchFamily="18" charset="0"/>
              </a:rPr>
              <a:t>Marhum</a:t>
            </a:r>
            <a:r>
              <a:rPr lang="en-US" sz="2800" b="1" dirty="0" smtClean="0">
                <a:solidFill>
                  <a:prstClr val="black"/>
                </a:solidFill>
                <a:effectLst>
                  <a:glow rad="101600">
                    <a:prstClr val="white">
                      <a:alpha val="60000"/>
                    </a:prstClr>
                  </a:glow>
                </a:effectLst>
                <a:latin typeface="Adobe Garamond Pro Bold" pitchFamily="18"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rPr>
              <a:t>Muktafi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Shah, </a:t>
            </a:r>
            <a:r>
              <a:rPr lang="en-US" sz="2800" b="1" dirty="0" err="1" smtClean="0">
                <a:solidFill>
                  <a:prstClr val="black"/>
                </a:solidFill>
                <a:effectLst>
                  <a:glow rad="101600">
                    <a:prstClr val="white">
                      <a:alpha val="60000"/>
                    </a:prstClr>
                  </a:glow>
                </a:effectLst>
                <a:latin typeface="Adobe Garamond Pro Bold" pitchFamily="18" charset="0"/>
              </a:rPr>
              <a:t>Limpahilah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RahmatMu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Untuk</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r>
              <a:rPr lang="en-US" sz="2800" b="1" dirty="0">
                <a:solidFill>
                  <a:prstClr val="black"/>
                </a:solidFill>
                <a:effectLst>
                  <a:glow rad="101600">
                    <a:prstClr val="white">
                      <a:alpha val="60000"/>
                    </a:prstClr>
                  </a:glow>
                </a:effectLst>
                <a:latin typeface="Adobe Garamond Pro Bold" pitchFamily="18" charset="0"/>
              </a:rPr>
              <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Juga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Untuk</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Sultanah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Nur</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Zahirah</a:t>
            </a:r>
            <a:r>
              <a:rPr lang="en-US" sz="2800" b="1" dirty="0" smtClean="0">
                <a:solidFill>
                  <a:prstClr val="black"/>
                </a:solidFill>
                <a:effectLst>
                  <a:glow rad="101600">
                    <a:prstClr val="white">
                      <a:alpha val="60000"/>
                    </a:prstClr>
                  </a:glow>
                </a:effectLst>
                <a:latin typeface="Adobe Garamond Pro Bold" pitchFamily="18" charset="0"/>
              </a:rPr>
              <a:t> Terengganu</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Ya</a:t>
            </a:r>
            <a:r>
              <a:rPr lang="en-US" sz="2800" b="1" dirty="0" smtClean="0">
                <a:solidFill>
                  <a:prstClr val="black"/>
                </a:solidFill>
                <a:effectLst>
                  <a:glow rad="101600">
                    <a:prstClr val="white">
                      <a:alpha val="60000"/>
                    </a:prstClr>
                  </a:glow>
                </a:effectLst>
                <a:latin typeface="Adobe Garamond Pro Bold" pitchFamily="18" charset="0"/>
              </a:rPr>
              <a:t> Allah… </a:t>
            </a:r>
            <a:r>
              <a:rPr lang="en-US" sz="2800" b="1" dirty="0" err="1" smtClean="0">
                <a:solidFill>
                  <a:prstClr val="black"/>
                </a:solidFill>
                <a:effectLst>
                  <a:glow rad="101600">
                    <a:prstClr val="white">
                      <a:alpha val="60000"/>
                    </a:prstClr>
                  </a:glow>
                </a:effectLst>
                <a:latin typeface="Adobe Garamond Pro Bold" pitchFamily="18" charset="0"/>
              </a:rPr>
              <a:t>Putera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Puteri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Ahli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Keluarga</a:t>
            </a:r>
            <a:r>
              <a:rPr lang="en-US" sz="2800" b="1" dirty="0" smtClean="0">
                <a:solidFill>
                  <a:prstClr val="black"/>
                </a:solidFill>
                <a:effectLst>
                  <a:glow rad="101600">
                    <a:prstClr val="white">
                      <a:alpha val="60000"/>
                    </a:prstClr>
                  </a:glow>
                </a:effectLst>
                <a:latin typeface="Adobe Garamond Pro Bold" pitchFamily="18" charset="0"/>
              </a:rPr>
              <a:t> , </a:t>
            </a:r>
            <a:r>
              <a:rPr lang="en-US" sz="2800" b="1" dirty="0" err="1" smtClean="0">
                <a:solidFill>
                  <a:prstClr val="black"/>
                </a:solidFill>
                <a:effectLst>
                  <a:glow rad="101600">
                    <a:prstClr val="white">
                      <a:alpha val="60000"/>
                    </a:prstClr>
                  </a:glow>
                </a:effectLst>
                <a:latin typeface="Adobe Garamond Pro Bold" pitchFamily="18" charset="0"/>
              </a:rPr>
              <a:t>Keturunan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Kerabat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endParaRPr lang="en-MY" sz="2800" b="1" dirty="0">
              <a:solidFill>
                <a:prstClr val="black"/>
              </a:solidFill>
              <a:effectLst>
                <a:glow rad="101600">
                  <a:prstClr val="white">
                    <a:alpha val="60000"/>
                  </a:prstClr>
                </a:glow>
              </a:effectLst>
              <a:latin typeface="Adobe Garamond Pro Bold" pitchFamily="18" charset="0"/>
            </a:endParaRPr>
          </a:p>
        </p:txBody>
      </p:sp>
    </p:spTree>
    <p:extLst>
      <p:ext uri="{BB962C8B-B14F-4D97-AF65-F5344CB8AC3E}">
        <p14:creationId xmlns:p14="http://schemas.microsoft.com/office/powerpoint/2010/main" val="26637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Para </a:t>
            </a:r>
            <a:r>
              <a:rPr lang="en-US" sz="2800" b="1" dirty="0" err="1" smtClean="0">
                <a:solidFill>
                  <a:prstClr val="black"/>
                </a:solidFill>
                <a:effectLst>
                  <a:glow rad="101600">
                    <a:prstClr val="white">
                      <a:alpha val="60000"/>
                    </a:prstClr>
                  </a:glow>
                </a:effectLst>
                <a:latin typeface="Adobe Garamond Pro Bold" pitchFamily="18" charset="0"/>
              </a:rPr>
              <a:t>Ulama</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err="1" smtClean="0">
                <a:solidFill>
                  <a:prstClr val="black"/>
                </a:solidFill>
                <a:effectLst>
                  <a:glow rad="101600">
                    <a:prstClr val="white">
                      <a:alpha val="60000"/>
                    </a:prstClr>
                  </a:glow>
                </a:effectLst>
                <a:latin typeface="Adobe Garamond Pro Bold" pitchFamily="18" charset="0"/>
              </a:rPr>
              <a:t>Semua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Pembesar</a:t>
            </a:r>
            <a:r>
              <a:rPr lang="en-US" sz="2800" b="1" dirty="0" smtClean="0">
                <a:solidFill>
                  <a:prstClr val="black"/>
                </a:solidFill>
                <a:effectLst>
                  <a:glow rad="101600">
                    <a:prstClr val="white">
                      <a:alpha val="60000"/>
                    </a:prstClr>
                  </a:glow>
                </a:effectLst>
                <a:latin typeface="Adobe Garamond Pro Bold" pitchFamily="18" charset="0"/>
              </a:rPr>
              <a:t>, Hakim-hakim, </a:t>
            </a:r>
          </a:p>
          <a:p>
            <a:r>
              <a:rPr lang="en-US" sz="2800" b="1" dirty="0" err="1" smtClean="0">
                <a:solidFill>
                  <a:prstClr val="black"/>
                </a:solidFill>
                <a:effectLst>
                  <a:glow rad="101600">
                    <a:prstClr val="white">
                      <a:alpha val="60000"/>
                    </a:prstClr>
                  </a:glow>
                </a:effectLst>
                <a:latin typeface="Adobe Garamond Pro Bold" pitchFamily="18" charset="0"/>
              </a:rPr>
              <a:t>Pegawai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Kerajaan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Rakyat </a:t>
            </a:r>
            <a:r>
              <a:rPr lang="en-US" sz="2800" b="1" dirty="0" err="1" smtClean="0">
                <a:solidFill>
                  <a:prstClr val="black"/>
                </a:solidFill>
                <a:effectLst>
                  <a:glow rad="101600">
                    <a:prstClr val="white">
                      <a:alpha val="60000"/>
                    </a:prstClr>
                  </a:glow>
                </a:effectLst>
                <a:latin typeface="Adobe Garamond Pro Bold" pitchFamily="18" charset="0"/>
              </a:rPr>
              <a:t>Jelata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Dari </a:t>
            </a:r>
            <a:r>
              <a:rPr lang="en-US" sz="2800" b="1" dirty="0" err="1" smtClean="0">
                <a:solidFill>
                  <a:prstClr val="black"/>
                </a:solidFill>
                <a:effectLst>
                  <a:glow rad="101600">
                    <a:prstClr val="white">
                      <a:alpha val="60000"/>
                    </a:prstClr>
                  </a:glow>
                </a:effectLst>
                <a:latin typeface="Adobe Garamond Pro Bold" pitchFamily="18" charset="0"/>
              </a:rPr>
              <a:t>Kalangan</a:t>
            </a:r>
            <a:r>
              <a:rPr lang="en-US" sz="2800" b="1" dirty="0" smtClean="0">
                <a:solidFill>
                  <a:prstClr val="black"/>
                </a:solidFill>
                <a:effectLst>
                  <a:glow rad="101600">
                    <a:prstClr val="white">
                      <a:alpha val="60000"/>
                    </a:prstClr>
                  </a:glow>
                </a:effectLst>
                <a:latin typeface="Adobe Garamond Pro Bold" pitchFamily="18" charset="0"/>
              </a:rPr>
              <a:t> Orang Islam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Mereka</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Beriman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Lelaki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Perempuan</a:t>
            </a:r>
            <a:r>
              <a:rPr lang="en-US" sz="2800" b="1" dirty="0" smtClean="0">
                <a:solidFill>
                  <a:prstClr val="black"/>
                </a:solidFill>
                <a:effectLst>
                  <a:glow rad="101600">
                    <a:prstClr val="white">
                      <a:alpha val="60000"/>
                    </a:prstClr>
                  </a:glow>
                </a:effectLst>
                <a:latin typeface="Adobe Garamond Pro Bold" pitchFamily="18" charset="0"/>
              </a:rPr>
              <a:t> Di </a:t>
            </a:r>
            <a:r>
              <a:rPr lang="en-US" sz="2800" b="1" dirty="0" err="1" smtClean="0">
                <a:solidFill>
                  <a:prstClr val="black"/>
                </a:solidFill>
                <a:effectLst>
                  <a:glow rad="101600">
                    <a:prstClr val="white">
                      <a:alpha val="60000"/>
                    </a:prstClr>
                  </a:glow>
                </a:effectLst>
                <a:latin typeface="Adobe Garamond Pro Bold" pitchFamily="18" charset="0"/>
              </a:rPr>
              <a:t>Dunia</a:t>
            </a:r>
            <a:r>
              <a:rPr lang="en-US" sz="2800" b="1" dirty="0" smtClean="0">
                <a:solidFill>
                  <a:prstClr val="black"/>
                </a:solidFill>
                <a:effectLst>
                  <a:glow rad="101600">
                    <a:prstClr val="white">
                      <a:alpha val="60000"/>
                    </a:prstClr>
                  </a:glow>
                </a:effectLst>
                <a:latin typeface="Adobe Garamond Pro Bold" pitchFamily="18" charset="0"/>
              </a:rPr>
              <a:t> Dan </a:t>
            </a:r>
            <a:r>
              <a:rPr lang="en-US" sz="2800" b="1" dirty="0" err="1" smtClean="0">
                <a:solidFill>
                  <a:prstClr val="black"/>
                </a:solidFill>
                <a:effectLst>
                  <a:glow rad="101600">
                    <a:prstClr val="white">
                      <a:alpha val="60000"/>
                    </a:prstClr>
                  </a:glow>
                </a:effectLst>
                <a:latin typeface="Adobe Garamond Pro Bold" pitchFamily="18" charset="0"/>
              </a:rPr>
              <a:t>Akhirat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Dengan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Segala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RahmatMu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Wahai</a:t>
            </a:r>
            <a:r>
              <a:rPr lang="en-US" sz="2800" b="1" dirty="0" smtClean="0">
                <a:solidFill>
                  <a:prstClr val="black"/>
                </a:solidFill>
                <a:effectLst>
                  <a:glow rad="101600">
                    <a:prstClr val="white">
                      <a:alpha val="60000"/>
                    </a:prstClr>
                  </a:glow>
                </a:effectLst>
                <a:latin typeface="Adobe Garamond Pro Bold" pitchFamily="18" charset="0"/>
              </a:rPr>
              <a:t> Allah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Penyayang</a:t>
            </a:r>
            <a:endParaRPr lang="en-US" sz="2800" b="1" dirty="0" smtClean="0">
              <a:solidFill>
                <a:prstClr val="black"/>
              </a:solidFill>
              <a:effectLst>
                <a:glow rad="101600">
                  <a:prstClr val="white">
                    <a:alpha val="60000"/>
                  </a:prstClr>
                </a:glow>
              </a:effectLst>
              <a:latin typeface="Adobe Garamond Pro Bold" pitchFamily="18" charset="0"/>
            </a:endParaRPr>
          </a:p>
          <a:p>
            <a:endParaRPr lang="en-US" sz="2800" b="1" dirty="0">
              <a:solidFill>
                <a:prstClr val="black"/>
              </a:solidFill>
              <a:effectLst>
                <a:glow rad="101600">
                  <a:prstClr val="white">
                    <a:alpha val="60000"/>
                  </a:prstClr>
                </a:glow>
              </a:effectLst>
              <a:latin typeface="Adobe Garamond Pro Bold" pitchFamily="18" charset="0"/>
            </a:endParaRPr>
          </a:p>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Juga</a:t>
            </a:r>
            <a:r>
              <a:rPr lang="en-US" sz="2800" b="1" dirty="0" smtClean="0">
                <a:solidFill>
                  <a:prstClr val="black"/>
                </a:solidFill>
                <a:effectLst>
                  <a:glow rad="101600">
                    <a:prstClr val="white">
                      <a:alpha val="60000"/>
                    </a:prstClr>
                  </a:glow>
                </a:effectLst>
                <a:latin typeface="Adobe Garamond Pro Bold" pitchFamily="18" charset="0"/>
              </a:rPr>
              <a:t> Raja </a:t>
            </a:r>
            <a:r>
              <a:rPr lang="en-US" sz="2800" b="1" dirty="0" err="1" smtClean="0">
                <a:solidFill>
                  <a:prstClr val="black"/>
                </a:solidFill>
                <a:effectLst>
                  <a:glow rad="101600">
                    <a:prstClr val="white">
                      <a:alpha val="60000"/>
                    </a:prstClr>
                  </a:glow>
                </a:effectLst>
                <a:latin typeface="Adobe Garamond Pro Bold" pitchFamily="18" charset="0"/>
              </a:rPr>
              <a:t>Muda</a:t>
            </a:r>
            <a:r>
              <a:rPr lang="en-US" sz="2800" b="1" dirty="0" smtClean="0">
                <a:solidFill>
                  <a:prstClr val="black"/>
                </a:solidFill>
                <a:effectLst>
                  <a:glow rad="101600">
                    <a:prstClr val="white">
                      <a:alpha val="60000"/>
                    </a:prstClr>
                  </a:glow>
                </a:effectLst>
                <a:latin typeface="Adobe Garamond Pro Bold" pitchFamily="18" charset="0"/>
              </a:rPr>
              <a:t> Kami</a:t>
            </a:r>
          </a:p>
          <a:p>
            <a:r>
              <a:rPr lang="en-US" sz="2800" b="1" dirty="0" err="1" smtClean="0">
                <a:solidFill>
                  <a:prstClr val="black"/>
                </a:solidFill>
                <a:effectLst>
                  <a:glow rad="101600">
                    <a:prstClr val="white">
                      <a:alpha val="60000"/>
                    </a:prstClr>
                  </a:glow>
                </a:effectLst>
                <a:latin typeface="Adobe Garamond Pro Bold" pitchFamily="18" charset="0"/>
              </a:rPr>
              <a:t>Tengku</a:t>
            </a:r>
            <a:r>
              <a:rPr lang="en-US" sz="2800" b="1" dirty="0" smtClean="0">
                <a:solidFill>
                  <a:prstClr val="black"/>
                </a:solidFill>
                <a:effectLst>
                  <a:glow rad="101600">
                    <a:prstClr val="white">
                      <a:alpha val="60000"/>
                    </a:prstClr>
                  </a:glow>
                </a:effectLst>
                <a:latin typeface="Adobe Garamond Pro Bold" pitchFamily="18" charset="0"/>
              </a:rPr>
              <a:t> Muhammad Ismail </a:t>
            </a:r>
            <a:r>
              <a:rPr lang="en-US" sz="2800" b="1" dirty="0" err="1" smtClean="0">
                <a:solidFill>
                  <a:prstClr val="black"/>
                </a:solidFill>
                <a:effectLst>
                  <a:glow rad="101600">
                    <a:prstClr val="white">
                      <a:alpha val="60000"/>
                    </a:prstClr>
                  </a:glow>
                </a:effectLst>
                <a:latin typeface="Adobe Garamond Pro Bold" pitchFamily="18" charset="0"/>
              </a:rPr>
              <a:t>Ibn</a:t>
            </a:r>
            <a:r>
              <a:rPr lang="en-US" sz="2800" b="1" dirty="0" smtClean="0">
                <a:solidFill>
                  <a:prstClr val="black"/>
                </a:solidFill>
                <a:effectLst>
                  <a:glow rad="101600">
                    <a:prstClr val="white">
                      <a:alpha val="60000"/>
                    </a:prstClr>
                  </a:glow>
                </a:effectLst>
                <a:latin typeface="Adobe Garamond Pro Bold" pitchFamily="18" charset="0"/>
              </a:rPr>
              <a:t> Al </a:t>
            </a:r>
            <a:r>
              <a:rPr lang="en-US" sz="2800" b="1" dirty="0" err="1" smtClean="0">
                <a:solidFill>
                  <a:prstClr val="black"/>
                </a:solidFill>
                <a:effectLst>
                  <a:glow rad="101600">
                    <a:prstClr val="white">
                      <a:alpha val="60000"/>
                    </a:prstClr>
                  </a:glow>
                </a:effectLst>
                <a:latin typeface="Adobe Garamond Pro Bold" pitchFamily="18" charset="0"/>
              </a:rPr>
              <a:t>Wathiqu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Sultan </a:t>
            </a:r>
            <a:r>
              <a:rPr lang="en-US" sz="2800" b="1" dirty="0" err="1" smtClean="0">
                <a:solidFill>
                  <a:prstClr val="black"/>
                </a:solidFill>
                <a:effectLst>
                  <a:glow rad="101600">
                    <a:prstClr val="white">
                      <a:alpha val="60000"/>
                    </a:prstClr>
                  </a:glow>
                </a:effectLst>
                <a:latin typeface="Adobe Garamond Pro Bold" pitchFamily="18" charset="0"/>
              </a:rPr>
              <a:t>Mizan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Zainal</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Abidin</a:t>
            </a:r>
            <a:endParaRPr lang="en-MY" sz="2800" b="1" dirty="0">
              <a:solidFill>
                <a:prstClr val="black"/>
              </a:solidFill>
              <a:effectLst>
                <a:glow rad="101600">
                  <a:prstClr val="white">
                    <a:alpha val="60000"/>
                  </a:prstClr>
                </a:glow>
              </a:effectLst>
              <a:latin typeface="Adobe Garamond Pro Bold" pitchFamily="18" charset="0"/>
            </a:endParaRPr>
          </a:p>
        </p:txBody>
      </p:sp>
    </p:spTree>
    <p:extLst>
      <p:ext uri="{BB962C8B-B14F-4D97-AF65-F5344CB8AC3E}">
        <p14:creationId xmlns:p14="http://schemas.microsoft.com/office/powerpoint/2010/main" val="1052584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596160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954400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372254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995531"/>
            <a:ext cx="9144000" cy="4816703"/>
          </a:xfrm>
          <a:prstGeom prst="rect">
            <a:avLst/>
          </a:prstGeom>
          <a:solidFill>
            <a:schemeClr val="bg1">
              <a:alpha val="56000"/>
            </a:schemeClr>
          </a:solidFill>
        </p:spPr>
        <p:txBody>
          <a:bodyPr>
            <a:spAutoFit/>
          </a:bodyPr>
          <a:lstStyle/>
          <a:p>
            <a:pPr algn="ctr">
              <a:defRPr/>
            </a:pPr>
            <a:endParaRPr lang="en-MY" sz="1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DINUL ISLAM MENGANGKAT TAMADUN UMMAH</a:t>
            </a:r>
          </a:p>
          <a:p>
            <a:pPr algn="ctr">
              <a:defRPr/>
            </a:pPr>
            <a:r>
              <a:rPr lang="en-MY" b="1" dirty="0" smtClean="0">
                <a:solidFill>
                  <a:prstClr val="black"/>
                </a:solidFill>
                <a:effectLst>
                  <a:outerShdw blurRad="38100" dist="38100" dir="2700000" algn="tl">
                    <a:srgbClr val="000000">
                      <a:alpha val="43137"/>
                    </a:srgbClr>
                  </a:outerShdw>
                </a:effectLst>
                <a:cs typeface="Arial" charset="0"/>
              </a:rPr>
              <a:t>                                                                                                                             JUMAAT 23 </a:t>
            </a:r>
            <a:r>
              <a:rPr lang="en-MY" b="1" dirty="0" err="1">
                <a:solidFill>
                  <a:prstClr val="black"/>
                </a:solidFill>
                <a:effectLst>
                  <a:outerShdw blurRad="38100" dist="38100" dir="2700000" algn="tl">
                    <a:srgbClr val="000000">
                      <a:alpha val="43137"/>
                    </a:srgbClr>
                  </a:outerShdw>
                </a:effectLst>
                <a:cs typeface="Arial" charset="0"/>
              </a:rPr>
              <a:t>Ogos</a:t>
            </a:r>
            <a:r>
              <a:rPr lang="en-MY" b="1" dirty="0">
                <a:solidFill>
                  <a:prstClr val="black"/>
                </a:solidFill>
                <a:effectLst>
                  <a:outerShdw blurRad="38100" dist="38100" dir="2700000" algn="tl">
                    <a:srgbClr val="000000">
                      <a:alpha val="43137"/>
                    </a:srgbClr>
                  </a:outerShdw>
                </a:effectLst>
                <a:cs typeface="Arial" charset="0"/>
              </a:rPr>
              <a:t> 2019</a:t>
            </a:r>
          </a:p>
          <a:p>
            <a:pPr algn="ctr">
              <a:defRPr/>
            </a:pPr>
            <a:endParaRPr lang="en-US" sz="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ms-MY" sz="2000" b="1" dirty="0" smtClean="0">
                <a:solidFill>
                  <a:prstClr val="black"/>
                </a:solidFill>
                <a:latin typeface="Arial" pitchFamily="34" charset="0"/>
                <a:ea typeface="Times New Roman"/>
                <a:cs typeface="Arial" pitchFamily="34" charset="0"/>
              </a:rPr>
              <a:t>AKIDAH</a:t>
            </a:r>
            <a:r>
              <a:rPr lang="ms-MY" sz="2000" b="1" dirty="0">
                <a:solidFill>
                  <a:prstClr val="black"/>
                </a:solidFill>
                <a:latin typeface="Arial" pitchFamily="34" charset="0"/>
                <a:ea typeface="Times New Roman"/>
                <a:cs typeface="Arial" pitchFamily="34" charset="0"/>
              </a:rPr>
              <a:t>, SYARIAT DAN AKHLAK ADALAH PAKSI KEKUATAN DAN KEGEMILANGAN ISLAM SEPANJANG ZAMAN. AKIDAH MANTAP SEAWAL ERA ADAM, NAMUN SYARIAT BERKEMBANG HINGGA SEMPURNA BERSAMA TURUNNYA QURAN</a:t>
            </a:r>
            <a:r>
              <a:rPr lang="ms-MY" sz="2000" b="1" dirty="0" smtClean="0">
                <a:solidFill>
                  <a:prstClr val="black"/>
                </a:solidFill>
                <a:latin typeface="Arial" pitchFamily="34" charset="0"/>
                <a:ea typeface="Times New Roman"/>
                <a:cs typeface="Arial" pitchFamily="34" charset="0"/>
              </a:rPr>
              <a:t>.</a:t>
            </a:r>
          </a:p>
          <a:p>
            <a:pPr marL="457200" indent="-457200" algn="just">
              <a:buFontTx/>
              <a:buAutoNum type="arabicPeriod"/>
              <a:defRPr/>
            </a:pPr>
            <a:endParaRPr lang="ms-MY" sz="2000" b="1" dirty="0" smtClean="0">
              <a:solidFill>
                <a:prstClr val="black"/>
              </a:solidFill>
              <a:latin typeface="Arial" pitchFamily="34" charset="0"/>
              <a:ea typeface="Times New Roman"/>
              <a:cs typeface="Arial" pitchFamily="34" charset="0"/>
            </a:endParaRPr>
          </a:p>
          <a:p>
            <a:pPr marL="457200" indent="-457200" algn="just">
              <a:buFontTx/>
              <a:buAutoNum type="arabicPeriod"/>
              <a:defRPr/>
            </a:pPr>
            <a:r>
              <a:rPr lang="ms-MY" sz="2000" b="1" dirty="0" smtClean="0">
                <a:solidFill>
                  <a:prstClr val="black"/>
                </a:solidFill>
                <a:latin typeface="Arial" pitchFamily="34" charset="0"/>
                <a:ea typeface="Times New Roman"/>
                <a:cs typeface="Arial" pitchFamily="34" charset="0"/>
              </a:rPr>
              <a:t>AKHLAK </a:t>
            </a:r>
            <a:r>
              <a:rPr lang="ms-MY" sz="2000" b="1" dirty="0">
                <a:solidFill>
                  <a:prstClr val="black"/>
                </a:solidFill>
                <a:latin typeface="Arial" pitchFamily="34" charset="0"/>
                <a:ea typeface="Times New Roman"/>
                <a:cs typeface="Arial" pitchFamily="34" charset="0"/>
              </a:rPr>
              <a:t>ASPEK </a:t>
            </a:r>
            <a:r>
              <a:rPr lang="ms-MY" sz="2000" b="1" dirty="0" smtClean="0">
                <a:solidFill>
                  <a:prstClr val="black"/>
                </a:solidFill>
                <a:latin typeface="Arial" pitchFamily="34" charset="0"/>
                <a:ea typeface="Times New Roman"/>
                <a:cs typeface="Arial" pitchFamily="34" charset="0"/>
              </a:rPr>
              <a:t>YANG </a:t>
            </a:r>
            <a:r>
              <a:rPr lang="ms-MY" sz="2000" b="1" dirty="0">
                <a:solidFill>
                  <a:prstClr val="black"/>
                </a:solidFill>
                <a:latin typeface="Arial" pitchFamily="34" charset="0"/>
                <a:ea typeface="Times New Roman"/>
                <a:cs typeface="Arial" pitchFamily="34" charset="0"/>
              </a:rPr>
              <a:t>DITITIKBERATKAN HINGGA NABI MENEGASKAN RISALAHNYA ADALAH BAGI MENYEMPURNAKAN AKHLAK MULIA</a:t>
            </a:r>
            <a:r>
              <a:rPr lang="ms-MY" sz="2000" b="1" dirty="0" smtClean="0">
                <a:solidFill>
                  <a:prstClr val="black"/>
                </a:solidFill>
                <a:latin typeface="Arial" pitchFamily="34" charset="0"/>
                <a:ea typeface="Times New Roman"/>
                <a:cs typeface="Arial" pitchFamily="34" charset="0"/>
              </a:rPr>
              <a:t>.</a:t>
            </a:r>
          </a:p>
          <a:p>
            <a:pPr marL="457200" indent="-457200" algn="just">
              <a:buFontTx/>
              <a:buAutoNum type="arabicPeriod"/>
              <a:defRPr/>
            </a:pPr>
            <a:endParaRPr lang="ms-MY" sz="2000" b="1" dirty="0" smtClean="0">
              <a:solidFill>
                <a:prstClr val="black"/>
              </a:solidFill>
              <a:latin typeface="Arial" pitchFamily="34" charset="0"/>
              <a:ea typeface="Times New Roman"/>
              <a:cs typeface="Arial" pitchFamily="34" charset="0"/>
            </a:endParaRPr>
          </a:p>
          <a:p>
            <a:pPr marL="457200" indent="-457200" algn="just">
              <a:buFontTx/>
              <a:buAutoNum type="arabicPeriod"/>
              <a:defRPr/>
            </a:pPr>
            <a:r>
              <a:rPr lang="ms-MY" sz="2000" b="1" dirty="0" smtClean="0">
                <a:solidFill>
                  <a:prstClr val="black"/>
                </a:solidFill>
                <a:latin typeface="Arial" pitchFamily="34" charset="0"/>
                <a:ea typeface="Times New Roman"/>
                <a:cs typeface="Arial" pitchFamily="34" charset="0"/>
              </a:rPr>
              <a:t>SEBELUM </a:t>
            </a:r>
            <a:r>
              <a:rPr lang="ms-MY" sz="2000" b="1" dirty="0">
                <a:solidFill>
                  <a:prstClr val="black"/>
                </a:solidFill>
                <a:latin typeface="Arial" pitchFamily="34" charset="0"/>
                <a:ea typeface="Times New Roman"/>
                <a:cs typeface="Arial" pitchFamily="34" charset="0"/>
              </a:rPr>
              <a:t>ISLAM BANGSA ARAB DISEBUT SEBAGAI JAHILIAH. APABILA ISLAM BERTAPAK BERSAMA DG TIGA PRINSIPNYA ITU, MASYARAKAT ARAB DAN BUKAN ARAB MUNCUL SEBAGAI UMMAT BERTAMADDUN</a:t>
            </a:r>
            <a:r>
              <a:rPr lang="ms-MY" sz="2000" b="1" dirty="0" smtClean="0">
                <a:solidFill>
                  <a:prstClr val="black"/>
                </a:solidFill>
                <a:latin typeface="Arial" pitchFamily="34" charset="0"/>
                <a:ea typeface="Times New Roman"/>
                <a:cs typeface="Arial" pitchFamily="34" charset="0"/>
              </a:rPr>
              <a:t>.</a:t>
            </a:r>
            <a:endParaRPr lang="ms-MY" sz="2000" b="1" dirty="0" smtClean="0">
              <a:solidFill>
                <a:prstClr val="black"/>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16902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995531"/>
            <a:ext cx="9144000" cy="5616922"/>
          </a:xfrm>
          <a:prstGeom prst="rect">
            <a:avLst/>
          </a:prstGeom>
          <a:solidFill>
            <a:schemeClr val="bg1">
              <a:alpha val="56000"/>
            </a:schemeClr>
          </a:solidFill>
        </p:spPr>
        <p:txBody>
          <a:bodyPr>
            <a:spAutoFit/>
          </a:bodyPr>
          <a:lstStyle/>
          <a:p>
            <a:pPr algn="ctr">
              <a:defRPr/>
            </a:pPr>
            <a:endParaRPr lang="en-MY" sz="1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DINUL ISLAM MENGANGKAT TAMADUN UMMAH</a:t>
            </a:r>
          </a:p>
          <a:p>
            <a:pPr algn="ctr">
              <a:defRPr/>
            </a:pPr>
            <a:r>
              <a:rPr lang="en-MY" b="1" dirty="0" smtClean="0">
                <a:solidFill>
                  <a:prstClr val="black"/>
                </a:solidFill>
                <a:effectLst>
                  <a:outerShdw blurRad="38100" dist="38100" dir="2700000" algn="tl">
                    <a:srgbClr val="000000">
                      <a:alpha val="43137"/>
                    </a:srgbClr>
                  </a:outerShdw>
                </a:effectLst>
                <a:cs typeface="Arial" charset="0"/>
              </a:rPr>
              <a:t>                                                                                                                             JUMAAT 23 </a:t>
            </a:r>
            <a:r>
              <a:rPr lang="en-MY" b="1" dirty="0" err="1">
                <a:solidFill>
                  <a:prstClr val="black"/>
                </a:solidFill>
                <a:effectLst>
                  <a:outerShdw blurRad="38100" dist="38100" dir="2700000" algn="tl">
                    <a:srgbClr val="000000">
                      <a:alpha val="43137"/>
                    </a:srgbClr>
                  </a:outerShdw>
                </a:effectLst>
                <a:cs typeface="Arial" charset="0"/>
              </a:rPr>
              <a:t>Ogos</a:t>
            </a: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2019</a:t>
            </a:r>
          </a:p>
          <a:p>
            <a:pPr marL="457200" indent="-457200" algn="just">
              <a:buAutoNum type="arabicPeriod" startAt="4"/>
              <a:defRPr/>
            </a:pPr>
            <a:endParaRPr lang="ms-MY" sz="2000" b="1" dirty="0" smtClean="0">
              <a:solidFill>
                <a:prstClr val="black"/>
              </a:solidFill>
              <a:latin typeface="Arial" pitchFamily="34" charset="0"/>
              <a:ea typeface="Times New Roman"/>
              <a:cs typeface="Arial" pitchFamily="34" charset="0"/>
            </a:endParaRPr>
          </a:p>
          <a:p>
            <a:pPr marL="0" lvl="1" algn="just">
              <a:defRPr/>
            </a:pPr>
            <a:r>
              <a:rPr lang="ms-MY" sz="2000" b="1" dirty="0">
                <a:solidFill>
                  <a:prstClr val="black"/>
                </a:solidFill>
                <a:latin typeface="Arial" pitchFamily="34" charset="0"/>
                <a:ea typeface="Times New Roman"/>
                <a:cs typeface="Arial" pitchFamily="34" charset="0"/>
              </a:rPr>
              <a:t>4</a:t>
            </a:r>
            <a:r>
              <a:rPr lang="ms-MY" sz="2000" b="1" dirty="0" smtClean="0">
                <a:solidFill>
                  <a:prstClr val="black"/>
                </a:solidFill>
                <a:latin typeface="Arial" pitchFamily="34" charset="0"/>
                <a:ea typeface="Times New Roman"/>
                <a:cs typeface="Arial" pitchFamily="34" charset="0"/>
              </a:rPr>
              <a:t>.	</a:t>
            </a:r>
            <a:r>
              <a:rPr lang="ms-MY" sz="2000" b="1" dirty="0">
                <a:solidFill>
                  <a:prstClr val="black"/>
                </a:solidFill>
                <a:latin typeface="Arial" pitchFamily="34" charset="0"/>
                <a:ea typeface="Times New Roman"/>
                <a:cs typeface="Arial" pitchFamily="34" charset="0"/>
              </a:rPr>
              <a:t>FAKTOR YANG MEMPERCEPATKAN PROSES MEMBINA 	TAMADDUN ISLAM IALAH HIJRAH NABI KE MADINAH DI MANA 	TURUNNYA  AYAT-AYAT QURAN YG LEBIH MENYENTUH 	TENTANG MUAMALAT, PERUNDANGAN   SIASAH DAN 	HUBUNGAN ANTARABANGSA.</a:t>
            </a:r>
          </a:p>
          <a:p>
            <a:pPr algn="just">
              <a:defRPr/>
            </a:pPr>
            <a:endParaRPr lang="ms-MY" sz="2000" b="1" dirty="0" smtClean="0">
              <a:solidFill>
                <a:prstClr val="black"/>
              </a:solidFill>
              <a:latin typeface="Arial" pitchFamily="34" charset="0"/>
              <a:ea typeface="Times New Roman"/>
              <a:cs typeface="Arial" pitchFamily="34" charset="0"/>
            </a:endParaRPr>
          </a:p>
          <a:p>
            <a:pPr algn="just">
              <a:defRPr/>
            </a:pPr>
            <a:r>
              <a:rPr lang="ms-MY" sz="2000" b="1" dirty="0" smtClean="0">
                <a:solidFill>
                  <a:prstClr val="black"/>
                </a:solidFill>
                <a:latin typeface="Arial" pitchFamily="34" charset="0"/>
                <a:ea typeface="Times New Roman"/>
                <a:cs typeface="Arial" pitchFamily="34" charset="0"/>
              </a:rPr>
              <a:t>5.	TAUHID </a:t>
            </a:r>
            <a:r>
              <a:rPr lang="ms-MY" sz="2000" b="1" dirty="0">
                <a:solidFill>
                  <a:prstClr val="black"/>
                </a:solidFill>
                <a:latin typeface="Arial" pitchFamily="34" charset="0"/>
                <a:ea typeface="Times New Roman"/>
                <a:cs typeface="Arial" pitchFamily="34" charset="0"/>
              </a:rPr>
              <a:t>MULA BERTAPAK DI MAKKAH. SELEPAS HIJRAH </a:t>
            </a:r>
            <a:r>
              <a:rPr lang="ms-MY" sz="2000" b="1" dirty="0" smtClean="0">
                <a:solidFill>
                  <a:prstClr val="black"/>
                </a:solidFill>
                <a:latin typeface="Arial" pitchFamily="34" charset="0"/>
                <a:ea typeface="Times New Roman"/>
                <a:cs typeface="Arial" pitchFamily="34" charset="0"/>
              </a:rPr>
              <a:t>	BERMULALAH </a:t>
            </a:r>
            <a:r>
              <a:rPr lang="ms-MY" sz="2000" b="1" dirty="0">
                <a:solidFill>
                  <a:prstClr val="black"/>
                </a:solidFill>
                <a:latin typeface="Arial" pitchFamily="34" charset="0"/>
                <a:ea typeface="Times New Roman"/>
                <a:cs typeface="Arial" pitchFamily="34" charset="0"/>
              </a:rPr>
              <a:t>PEMBINAAN TAMADDUN </a:t>
            </a:r>
            <a:r>
              <a:rPr lang="ms-MY" sz="2000" b="1" dirty="0" smtClean="0">
                <a:solidFill>
                  <a:prstClr val="black"/>
                </a:solidFill>
                <a:latin typeface="Arial" pitchFamily="34" charset="0"/>
                <a:ea typeface="Times New Roman"/>
                <a:cs typeface="Arial" pitchFamily="34" charset="0"/>
              </a:rPr>
              <a:t>YANG </a:t>
            </a:r>
            <a:r>
              <a:rPr lang="ms-MY" sz="2000" b="1" dirty="0">
                <a:solidFill>
                  <a:prstClr val="black"/>
                </a:solidFill>
                <a:latin typeface="Arial" pitchFamily="34" charset="0"/>
                <a:ea typeface="Times New Roman"/>
                <a:cs typeface="Arial" pitchFamily="34" charset="0"/>
              </a:rPr>
              <a:t>MENYELURUH </a:t>
            </a:r>
            <a:r>
              <a:rPr lang="ms-MY" sz="2000" b="1" dirty="0" smtClean="0">
                <a:solidFill>
                  <a:prstClr val="black"/>
                </a:solidFill>
                <a:latin typeface="Arial" pitchFamily="34" charset="0"/>
                <a:ea typeface="Times New Roman"/>
                <a:cs typeface="Arial" pitchFamily="34" charset="0"/>
              </a:rPr>
              <a:t>	DENGAN </a:t>
            </a:r>
            <a:r>
              <a:rPr lang="ms-MY" sz="2000" b="1" dirty="0">
                <a:solidFill>
                  <a:prstClr val="black"/>
                </a:solidFill>
                <a:latin typeface="Arial" pitchFamily="34" charset="0"/>
                <a:ea typeface="Times New Roman"/>
                <a:cs typeface="Arial" pitchFamily="34" charset="0"/>
              </a:rPr>
              <a:t>PELAKSANAAN</a:t>
            </a:r>
            <a:r>
              <a:rPr lang="ms-MY" sz="2000" b="1" dirty="0" smtClean="0">
                <a:solidFill>
                  <a:prstClr val="black"/>
                </a:solidFill>
                <a:latin typeface="Arial" pitchFamily="34" charset="0"/>
                <a:ea typeface="Times New Roman"/>
                <a:cs typeface="Arial" pitchFamily="34" charset="0"/>
              </a:rPr>
              <a:t>:</a:t>
            </a:r>
          </a:p>
          <a:p>
            <a:pPr algn="just">
              <a:defRPr/>
            </a:pPr>
            <a:endParaRPr lang="ms-MY" sz="2000" b="1" dirty="0">
              <a:solidFill>
                <a:prstClr val="black"/>
              </a:solidFill>
              <a:latin typeface="Arial" pitchFamily="34" charset="0"/>
              <a:ea typeface="Times New Roman"/>
              <a:cs typeface="Arial" pitchFamily="34" charset="0"/>
            </a:endParaRPr>
          </a:p>
          <a:p>
            <a:pPr algn="just">
              <a:defRPr/>
            </a:pPr>
            <a:r>
              <a:rPr lang="ms-MY" sz="2000" b="1" dirty="0" smtClean="0">
                <a:solidFill>
                  <a:prstClr val="black"/>
                </a:solidFill>
                <a:latin typeface="Arial" pitchFamily="34" charset="0"/>
                <a:ea typeface="Times New Roman"/>
                <a:cs typeface="Arial" pitchFamily="34" charset="0"/>
              </a:rPr>
              <a:t>	i.  PUSAT </a:t>
            </a:r>
            <a:r>
              <a:rPr lang="ms-MY" sz="2000" b="1" dirty="0">
                <a:solidFill>
                  <a:prstClr val="black"/>
                </a:solidFill>
                <a:latin typeface="Arial" pitchFamily="34" charset="0"/>
                <a:ea typeface="Times New Roman"/>
                <a:cs typeface="Arial" pitchFamily="34" charset="0"/>
              </a:rPr>
              <a:t>PENTADBIRAN DAN PEMBUDAYAAN (MASJID NABAWI</a:t>
            </a:r>
            <a:r>
              <a:rPr lang="ms-MY" sz="2000" b="1" dirty="0" smtClean="0">
                <a:solidFill>
                  <a:prstClr val="black"/>
                </a:solidFill>
                <a:latin typeface="Arial" pitchFamily="34" charset="0"/>
                <a:ea typeface="Times New Roman"/>
                <a:cs typeface="Arial" pitchFamily="34" charset="0"/>
              </a:rPr>
              <a:t>)</a:t>
            </a:r>
          </a:p>
          <a:p>
            <a:pPr algn="just">
              <a:defRPr/>
            </a:pPr>
            <a:r>
              <a:rPr lang="ms-MY" sz="2000" b="1" dirty="0">
                <a:solidFill>
                  <a:prstClr val="black"/>
                </a:solidFill>
                <a:latin typeface="Arial" pitchFamily="34" charset="0"/>
                <a:ea typeface="Times New Roman"/>
                <a:cs typeface="Arial" pitchFamily="34" charset="0"/>
              </a:rPr>
              <a:t>	</a:t>
            </a:r>
            <a:r>
              <a:rPr lang="ms-MY" sz="2000" b="1" dirty="0" err="1" smtClean="0">
                <a:solidFill>
                  <a:prstClr val="black"/>
                </a:solidFill>
                <a:latin typeface="Arial" pitchFamily="34" charset="0"/>
                <a:ea typeface="Times New Roman"/>
                <a:cs typeface="Arial" pitchFamily="34" charset="0"/>
              </a:rPr>
              <a:t>ii</a:t>
            </a:r>
            <a:r>
              <a:rPr lang="ms-MY" sz="2000" b="1" dirty="0" smtClean="0">
                <a:solidFill>
                  <a:prstClr val="black"/>
                </a:solidFill>
                <a:latin typeface="Arial" pitchFamily="34" charset="0"/>
                <a:ea typeface="Times New Roman"/>
                <a:cs typeface="Arial" pitchFamily="34" charset="0"/>
              </a:rPr>
              <a:t>. PIAGAM </a:t>
            </a:r>
            <a:r>
              <a:rPr lang="ms-MY" sz="2000" b="1" dirty="0">
                <a:solidFill>
                  <a:prstClr val="black"/>
                </a:solidFill>
                <a:latin typeface="Arial" pitchFamily="34" charset="0"/>
                <a:ea typeface="Times New Roman"/>
                <a:cs typeface="Arial" pitchFamily="34" charset="0"/>
              </a:rPr>
              <a:t>MADINAH</a:t>
            </a:r>
            <a:r>
              <a:rPr lang="ms-MY" sz="2000" b="1" dirty="0" smtClean="0">
                <a:solidFill>
                  <a:prstClr val="black"/>
                </a:solidFill>
                <a:latin typeface="Arial" pitchFamily="34" charset="0"/>
                <a:ea typeface="Times New Roman"/>
                <a:cs typeface="Arial" pitchFamily="34" charset="0"/>
              </a:rPr>
              <a:t>.</a:t>
            </a:r>
          </a:p>
          <a:p>
            <a:pPr algn="just">
              <a:defRPr/>
            </a:pPr>
            <a:r>
              <a:rPr lang="ms-MY" sz="2000" b="1" dirty="0">
                <a:solidFill>
                  <a:prstClr val="black"/>
                </a:solidFill>
                <a:latin typeface="Arial" pitchFamily="34" charset="0"/>
                <a:ea typeface="Times New Roman"/>
                <a:cs typeface="Arial" pitchFamily="34" charset="0"/>
              </a:rPr>
              <a:t>	</a:t>
            </a:r>
            <a:r>
              <a:rPr lang="ms-MY" sz="2000" b="1" dirty="0" err="1" smtClean="0">
                <a:solidFill>
                  <a:prstClr val="black"/>
                </a:solidFill>
                <a:latin typeface="Arial" pitchFamily="34" charset="0"/>
                <a:ea typeface="Times New Roman"/>
                <a:cs typeface="Arial" pitchFamily="34" charset="0"/>
              </a:rPr>
              <a:t>iii.PERPADUAN</a:t>
            </a:r>
            <a:r>
              <a:rPr lang="ms-MY" sz="2000" b="1" dirty="0" smtClean="0">
                <a:solidFill>
                  <a:prstClr val="black"/>
                </a:solidFill>
                <a:latin typeface="Arial" pitchFamily="34" charset="0"/>
                <a:ea typeface="Times New Roman"/>
                <a:cs typeface="Arial" pitchFamily="34" charset="0"/>
              </a:rPr>
              <a:t> </a:t>
            </a:r>
            <a:r>
              <a:rPr lang="ms-MY" sz="2000" b="1" dirty="0">
                <a:solidFill>
                  <a:prstClr val="black"/>
                </a:solidFill>
                <a:latin typeface="Arial" pitchFamily="34" charset="0"/>
                <a:ea typeface="Times New Roman"/>
                <a:cs typeface="Arial" pitchFamily="34" charset="0"/>
              </a:rPr>
              <a:t>YG SANGAT AKRAB</a:t>
            </a:r>
            <a:r>
              <a:rPr lang="ms-MY" sz="2000" b="1" dirty="0" smtClean="0">
                <a:solidFill>
                  <a:prstClr val="black"/>
                </a:solidFill>
                <a:latin typeface="Arial" pitchFamily="34" charset="0"/>
                <a:ea typeface="Times New Roman"/>
                <a:cs typeface="Arial" pitchFamily="34" charset="0"/>
              </a:rPr>
              <a:t>.</a:t>
            </a:r>
          </a:p>
          <a:p>
            <a:pPr algn="just">
              <a:defRPr/>
            </a:pPr>
            <a:r>
              <a:rPr lang="ms-MY" sz="2000" b="1" dirty="0">
                <a:solidFill>
                  <a:prstClr val="black"/>
                </a:solidFill>
                <a:latin typeface="Arial" pitchFamily="34" charset="0"/>
                <a:ea typeface="Times New Roman"/>
                <a:cs typeface="Arial" pitchFamily="34" charset="0"/>
              </a:rPr>
              <a:t>	</a:t>
            </a:r>
            <a:r>
              <a:rPr lang="ms-MY" sz="2000" b="1" dirty="0" err="1" smtClean="0">
                <a:solidFill>
                  <a:prstClr val="black"/>
                </a:solidFill>
                <a:latin typeface="Arial" pitchFamily="34" charset="0"/>
                <a:ea typeface="Times New Roman"/>
                <a:cs typeface="Arial" pitchFamily="34" charset="0"/>
              </a:rPr>
              <a:t>iii.PENEKANAN</a:t>
            </a:r>
            <a:r>
              <a:rPr lang="ms-MY" sz="2000" b="1" dirty="0" smtClean="0">
                <a:solidFill>
                  <a:prstClr val="black"/>
                </a:solidFill>
                <a:latin typeface="Arial" pitchFamily="34" charset="0"/>
                <a:ea typeface="Times New Roman"/>
                <a:cs typeface="Arial" pitchFamily="34" charset="0"/>
              </a:rPr>
              <a:t> </a:t>
            </a:r>
            <a:r>
              <a:rPr lang="ms-MY" sz="2000" b="1" dirty="0">
                <a:solidFill>
                  <a:prstClr val="black"/>
                </a:solidFill>
                <a:latin typeface="Arial" pitchFamily="34" charset="0"/>
                <a:ea typeface="Times New Roman"/>
                <a:cs typeface="Arial" pitchFamily="34" charset="0"/>
              </a:rPr>
              <a:t>KPD KUALITI MORAL DAN METERIAL SERTA </a:t>
            </a:r>
            <a:r>
              <a:rPr lang="ms-MY" sz="2000" b="1" dirty="0" smtClean="0">
                <a:solidFill>
                  <a:prstClr val="black"/>
                </a:solidFill>
                <a:latin typeface="Arial" pitchFamily="34" charset="0"/>
                <a:ea typeface="Times New Roman"/>
                <a:cs typeface="Arial" pitchFamily="34" charset="0"/>
              </a:rPr>
              <a:t>	     SUMBANGAN </a:t>
            </a:r>
            <a:r>
              <a:rPr lang="ms-MY" sz="2000" b="1" dirty="0">
                <a:solidFill>
                  <a:prstClr val="black"/>
                </a:solidFill>
                <a:latin typeface="Arial" pitchFamily="34" charset="0"/>
                <a:ea typeface="Times New Roman"/>
                <a:cs typeface="Arial" pitchFamily="34" charset="0"/>
              </a:rPr>
              <a:t>KPD SELURUH MANUSIA.</a:t>
            </a:r>
            <a:endParaRPr lang="ms-MY" sz="2000" b="1" dirty="0" smtClean="0">
              <a:solidFill>
                <a:prstClr val="black"/>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4031732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260648"/>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46682"/>
            <a:ext cx="9144000" cy="1754326"/>
          </a:xfrm>
          <a:prstGeom prst="rect">
            <a:avLst/>
          </a:prstGeom>
          <a:solidFill>
            <a:schemeClr val="bg1">
              <a:alpha val="69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05871"/>
            <a:ext cx="9144000" cy="1569660"/>
          </a:xfrm>
          <a:prstGeom prst="rect">
            <a:avLst/>
          </a:prstGeom>
          <a:solidFill>
            <a:schemeClr val="accent3">
              <a:lumMod val="75000"/>
              <a:alpha val="51000"/>
            </a:schemeClr>
          </a:solidFill>
          <a:ln w="12700">
            <a:noFill/>
          </a:ln>
        </p:spPr>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04" y="117390"/>
            <a:ext cx="9004200" cy="6624736"/>
          </a:xfrm>
        </p:spPr>
      </p:pic>
    </p:spTree>
    <p:extLst>
      <p:ext uri="{BB962C8B-B14F-4D97-AF65-F5344CB8AC3E}">
        <p14:creationId xmlns:p14="http://schemas.microsoft.com/office/powerpoint/2010/main" val="3643210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128334"/>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30396"/>
            <a:ext cx="9144000" cy="1569660"/>
          </a:xfrm>
          <a:prstGeom prst="rect">
            <a:avLst/>
          </a:prstGeom>
          <a:solidFill>
            <a:schemeClr val="bg1">
              <a:alpha val="58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هَذَا النَّبِيِّ الْكَرِيْمِ سَيِّدِنَا مُحَمَّدٍ وَعَلَى آلِهِ وَصَحْبِهِ وَمَنْ تَبِعَهُمْ بِإِحْسَانٍ ِإلَى يَوْمِ الدِّيْنِ.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49422"/>
            <a:ext cx="9144000" cy="1815882"/>
          </a:xfrm>
          <a:prstGeom prst="rect">
            <a:avLst/>
          </a:prstGeom>
          <a:solidFill>
            <a:schemeClr val="accent3">
              <a:lumMod val="75000"/>
              <a:alpha val="52000"/>
            </a:schemeClr>
          </a:solidFill>
          <a:ln w="57150">
            <a:noFill/>
          </a:ln>
        </p:spPr>
        <p:txBody>
          <a:bodyPr wrap="square">
            <a:spAutoFit/>
          </a:bodyPr>
          <a:lstStyle/>
          <a:p>
            <a:pPr algn="ctr">
              <a:defRPr/>
            </a:pP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ar-SA"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68089"/>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11950"/>
            <a:ext cx="9144000" cy="923330"/>
          </a:xfrm>
          <a:prstGeom prst="rect">
            <a:avLst/>
          </a:prstGeom>
          <a:solidFill>
            <a:schemeClr val="bg1">
              <a:alpha val="69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وَلَاتَمُوتُنَّ إِلَّا وَأَنْتُمْ مُسْلِمُوْنَ.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56863"/>
            <a:ext cx="9144000" cy="1200329"/>
          </a:xfrm>
          <a:prstGeom prst="rect">
            <a:avLst/>
          </a:prstGeom>
          <a:solidFill>
            <a:schemeClr val="accent3">
              <a:lumMod val="75000"/>
              <a:alpha val="53000"/>
            </a:schemeClr>
          </a:solidFill>
          <a:ln w="57150">
            <a:noFill/>
          </a:ln>
        </p:spPr>
        <p:txBody>
          <a:bodyPr wrap="square">
            <a:spAutoFit/>
          </a:bodyPr>
          <a:lstStyle/>
          <a:p>
            <a:pPr algn="ctr" fontAlgn="auto">
              <a:spcBef>
                <a:spcPts val="0"/>
              </a:spcBef>
              <a:spcAft>
                <a:spcPts val="0"/>
              </a:spcAft>
              <a:defRPr/>
            </a:pP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saudara-saudara</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mati</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keadaan</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seorang</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Islam.</a:t>
            </a:r>
            <a:endPar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233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95536" y="332656"/>
            <a:ext cx="8229600"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Kekuatan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Tamadun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405902" y="1874876"/>
            <a:ext cx="2338054" cy="900100"/>
          </a:xfrm>
          <a:prstGeom prst="rect">
            <a:avLst/>
          </a:prstGeom>
          <a:blipFill>
            <a:blip r:embed="rId3"/>
            <a:tile tx="0" ty="0" sx="100000" sy="100000" flip="none" algn="tl"/>
          </a:blip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Akidah</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19528" y="3343953"/>
            <a:ext cx="2524428" cy="1080120"/>
          </a:xfrm>
          <a:prstGeom prst="roundRect">
            <a:avLst/>
          </a:prstGeom>
          <a:solidFill>
            <a:srgbClr val="00B0F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dirty="0" smtClean="0">
                <a:ln>
                  <a:solidFill>
                    <a:schemeClr val="tx1"/>
                  </a:solidFill>
                </a:ln>
                <a:solidFill>
                  <a:srgbClr val="FFFF00"/>
                </a:solidFill>
                <a:effectLst>
                  <a:glow rad="101600">
                    <a:schemeClr val="tx1">
                      <a:alpha val="60000"/>
                    </a:schemeClr>
                  </a:glow>
                </a:effectLst>
                <a:latin typeface="Arial Black" pitchFamily="34" charset="0"/>
              </a:rPr>
              <a:t>TAUHID</a:t>
            </a:r>
            <a:endParaRPr lang="ms-MY" sz="2400" dirty="0">
              <a:ln>
                <a:solidFill>
                  <a:schemeClr val="tx1"/>
                </a:solidFill>
              </a:ln>
              <a:solidFill>
                <a:srgbClr val="FFFF00"/>
              </a:solidFill>
              <a:effectLst>
                <a:glow rad="101600">
                  <a:schemeClr val="tx1">
                    <a:alpha val="60000"/>
                  </a:schemeClr>
                </a:glow>
              </a:effectLst>
              <a:latin typeface="Arial Black" pitchFamily="34" charset="0"/>
            </a:endParaRPr>
          </a:p>
        </p:txBody>
      </p:sp>
      <p:sp>
        <p:nvSpPr>
          <p:cNvPr id="6" name="Rounded Rectangle 5"/>
          <p:cNvSpPr/>
          <p:nvPr/>
        </p:nvSpPr>
        <p:spPr>
          <a:xfrm>
            <a:off x="2569781" y="3920835"/>
            <a:ext cx="6301095" cy="1164348"/>
          </a:xfrm>
          <a:prstGeom prst="roundRect">
            <a:avLst/>
          </a:prstGeom>
          <a:solidFill>
            <a:srgbClr val="7030A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dirty="0" err="1" smtClean="0">
                <a:ln>
                  <a:solidFill>
                    <a:schemeClr val="tx1"/>
                  </a:solidFill>
                </a:ln>
                <a:effectLst>
                  <a:glow rad="101600">
                    <a:schemeClr val="tx1">
                      <a:alpha val="60000"/>
                    </a:schemeClr>
                  </a:glow>
                </a:effectLst>
                <a:latin typeface="Arial Black" pitchFamily="34" charset="0"/>
              </a:rPr>
              <a:t>Diutuskan</a:t>
            </a:r>
            <a:r>
              <a:rPr lang="ms-MY" sz="2400" dirty="0" smtClean="0">
                <a:ln>
                  <a:solidFill>
                    <a:schemeClr val="tx1"/>
                  </a:solidFill>
                </a:ln>
                <a:effectLst>
                  <a:glow rad="101600">
                    <a:schemeClr val="tx1">
                      <a:alpha val="60000"/>
                    </a:schemeClr>
                  </a:glow>
                </a:effectLst>
                <a:latin typeface="Arial Black" pitchFamily="34" charset="0"/>
              </a:rPr>
              <a:t> Nabi dan para Rasul untuk meneruskan risalah tentan</a:t>
            </a:r>
            <a:r>
              <a:rPr lang="ms-MY" sz="2400" dirty="0" smtClean="0">
                <a:ln>
                  <a:solidFill>
                    <a:schemeClr val="tx1"/>
                  </a:solidFill>
                </a:ln>
                <a:effectLst>
                  <a:glow rad="101600">
                    <a:schemeClr val="tx1">
                      <a:alpha val="60000"/>
                    </a:schemeClr>
                  </a:glow>
                </a:effectLst>
                <a:latin typeface="Arial Black" pitchFamily="34" charset="0"/>
              </a:rPr>
              <a:t>g ketauhidan Allah</a:t>
            </a:r>
            <a:endParaRPr lang="ms-MY" sz="2400" dirty="0">
              <a:ln>
                <a:solidFill>
                  <a:schemeClr val="tx1"/>
                </a:solidFill>
              </a:ln>
              <a:effectLst>
                <a:glow rad="101600">
                  <a:schemeClr val="tx1">
                    <a:alpha val="60000"/>
                  </a:schemeClr>
                </a:glow>
              </a:effectLst>
              <a:latin typeface="Arial Black" pitchFamily="34" charset="0"/>
            </a:endParaRPr>
          </a:p>
        </p:txBody>
      </p:sp>
      <p:sp>
        <p:nvSpPr>
          <p:cNvPr id="7" name="Right Arrow 6"/>
          <p:cNvSpPr/>
          <p:nvPr/>
        </p:nvSpPr>
        <p:spPr>
          <a:xfrm>
            <a:off x="2837777" y="2532540"/>
            <a:ext cx="438079" cy="360040"/>
          </a:xfrm>
          <a:prstGeom prst="rightArrow">
            <a:avLst/>
          </a:prstGeom>
          <a:solidFill>
            <a:srgbClr val="FFFF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ms-MY" sz="2000">
              <a:ln>
                <a:solidFill>
                  <a:schemeClr val="tx1"/>
                </a:solidFill>
              </a:ln>
            </a:endParaRPr>
          </a:p>
        </p:txBody>
      </p:sp>
      <p:sp>
        <p:nvSpPr>
          <p:cNvPr id="8" name="Bent-Up Arrow 7"/>
          <p:cNvSpPr/>
          <p:nvPr/>
        </p:nvSpPr>
        <p:spPr>
          <a:xfrm rot="16200000" flipH="1" flipV="1">
            <a:off x="1884657" y="4225885"/>
            <a:ext cx="1080511" cy="638086"/>
          </a:xfrm>
          <a:prstGeom prst="bentUpArrow">
            <a:avLst/>
          </a:prstGeom>
          <a:solidFill>
            <a:srgbClr val="FFFF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ms-MY" sz="2000">
              <a:ln>
                <a:solidFill>
                  <a:schemeClr val="tx1"/>
                </a:solidFill>
              </a:ln>
            </a:endParaRPr>
          </a:p>
        </p:txBody>
      </p:sp>
      <p:sp>
        <p:nvSpPr>
          <p:cNvPr id="9" name="Rectangle 8"/>
          <p:cNvSpPr/>
          <p:nvPr/>
        </p:nvSpPr>
        <p:spPr>
          <a:xfrm>
            <a:off x="3320020" y="1874876"/>
            <a:ext cx="2338054" cy="900100"/>
          </a:xfrm>
          <a:prstGeom prst="rect">
            <a:avLst/>
          </a:prstGeom>
          <a:blipFill>
            <a:blip r:embed="rId3"/>
            <a:tile tx="0" ty="0" sx="100000" sy="100000" flip="none" algn="tl"/>
          </a:blip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Syariat</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ectangle 9"/>
          <p:cNvSpPr/>
          <p:nvPr/>
        </p:nvSpPr>
        <p:spPr>
          <a:xfrm>
            <a:off x="6266394" y="1874876"/>
            <a:ext cx="2338054" cy="900100"/>
          </a:xfrm>
          <a:prstGeom prst="rect">
            <a:avLst/>
          </a:prstGeom>
          <a:blipFill>
            <a:blip r:embed="rId3"/>
            <a:tile tx="0" ty="0" sx="100000" sy="100000" flip="none" algn="tl"/>
          </a:blip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Akhlak</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ight Arrow 10"/>
          <p:cNvSpPr/>
          <p:nvPr/>
        </p:nvSpPr>
        <p:spPr>
          <a:xfrm>
            <a:off x="5720329" y="2504920"/>
            <a:ext cx="438079" cy="360040"/>
          </a:xfrm>
          <a:prstGeom prst="rightArrow">
            <a:avLst/>
          </a:prstGeom>
          <a:solidFill>
            <a:srgbClr val="FFFF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ms-MY" sz="2000">
              <a:ln>
                <a:solidFill>
                  <a:schemeClr val="tx1"/>
                </a:solidFill>
              </a:ln>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4462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Taala dalam </a:t>
            </a:r>
            <a:endPar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 </a:t>
            </a:r>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 </a:t>
            </a:r>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65</a:t>
            </a:r>
            <a:endParaRPr lang="ms-MY" sz="2800" dirty="0"/>
          </a:p>
        </p:txBody>
      </p:sp>
      <p:sp>
        <p:nvSpPr>
          <p:cNvPr id="4" name="Rectangle 3"/>
          <p:cNvSpPr/>
          <p:nvPr/>
        </p:nvSpPr>
        <p:spPr>
          <a:xfrm>
            <a:off x="10344" y="1929606"/>
            <a:ext cx="9144000" cy="1569660"/>
          </a:xfrm>
          <a:prstGeom prst="rect">
            <a:avLst/>
          </a:prstGeom>
          <a:solidFill>
            <a:schemeClr val="bg1">
              <a:alpha val="68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وَإِلَىٰ عَادٍ أَخَاهُمْ هُودًا ۗ قَالَ يَا قَوْمِ اعْبُدُوا اللَّهَ مَا لَكُم مِّنْ إِلَٰهٍ غَيْرُهُ ۚ أَفَلَا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تَتَّقُونَ.</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419618"/>
            <a:ext cx="9144000" cy="1938992"/>
          </a:xfrm>
          <a:prstGeom prst="rect">
            <a:avLst/>
          </a:prstGeom>
          <a:solidFill>
            <a:schemeClr val="accent3">
              <a:lumMod val="75000"/>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kepada kaum </a:t>
            </a:r>
            <a:r>
              <a:rPr lang="ms-MY"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Aad</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(Kami </a:t>
            </a:r>
            <a:r>
              <a:rPr lang="ms-MY"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utuskan</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saudara mereka: Nabi Hud. Dia berkata: Wahai </a:t>
            </a:r>
            <a:r>
              <a:rPr lang="ms-MY"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kaumku</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Sembahlah kamu akan Allah, (sebenarnya) tidak ada Tuhan bagi kamu selain </a:t>
            </a:r>
            <a:r>
              <a:rPr lang="ms-MY"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daripadaNya</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Oleh itu, tidakkah kamu mahu bertakwa </a:t>
            </a:r>
            <a:r>
              <a:rPr lang="ms-MY" sz="24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kepadaNya</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kumimoji="0" lang="ms-MY" sz="24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192978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1553</Words>
  <Application>Microsoft Office PowerPoint</Application>
  <PresentationFormat>On-screen Show (4:3)</PresentationFormat>
  <Paragraphs>175</Paragraphs>
  <Slides>40</Slides>
  <Notes>0</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7</cp:revision>
  <dcterms:created xsi:type="dcterms:W3CDTF">2019-08-14T04:13:06Z</dcterms:created>
  <dcterms:modified xsi:type="dcterms:W3CDTF">2019-08-22T04:24:59Z</dcterms:modified>
</cp:coreProperties>
</file>